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7" r:id="rId10"/>
    <p:sldId id="263" r:id="rId11"/>
    <p:sldId id="264" r:id="rId12"/>
    <p:sldId id="265"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Open Sans Bold" panose="020B0604020202020204" charset="0"/>
      <p:regular r:id="rId18"/>
    </p:embeddedFont>
    <p:embeddedFont>
      <p:font typeface="Open Sans Light" panose="020B0604020202020204" charset="0"/>
      <p:regular r:id="rId19"/>
    </p:embeddedFont>
    <p:embeddedFont>
      <p:font typeface="Poppins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291"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jpeg"/><Relationship Id="rId7"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32.jpe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1820-01_LymphCapilrs_1.jpg%20%20%20%20%20%20%20%20%20%20%20%20%20%20%20%20%20%20%20%20%20%20%20%20%20%20%20%20%20%20%20%20%20%20%20%20%20%20%20000163BE%0cMacintosh%20HD%20%20%20%20%20%20%20%20%20%20%20%20%20%20%20%20%20%20%20ABA7815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449769" y="5890276"/>
            <a:ext cx="6372405" cy="6736048"/>
          </a:xfrm>
          <a:custGeom>
            <a:avLst/>
            <a:gdLst/>
            <a:ahLst/>
            <a:cxnLst/>
            <a:rect l="l" t="t" r="r" b="b"/>
            <a:pathLst>
              <a:path w="6372405" h="6736048">
                <a:moveTo>
                  <a:pt x="0" y="0"/>
                </a:moveTo>
                <a:lnTo>
                  <a:pt x="6372405" y="0"/>
                </a:lnTo>
                <a:lnTo>
                  <a:pt x="6372405" y="6736048"/>
                </a:lnTo>
                <a:lnTo>
                  <a:pt x="0" y="6736048"/>
                </a:lnTo>
                <a:lnTo>
                  <a:pt x="0" y="0"/>
                </a:lnTo>
                <a:close/>
              </a:path>
            </a:pathLst>
          </a:custGeom>
          <a:blipFill>
            <a:blip r:embed="rId2"/>
            <a:stretch>
              <a:fillRect/>
            </a:stretch>
          </a:blipFill>
        </p:spPr>
      </p:sp>
      <p:sp>
        <p:nvSpPr>
          <p:cNvPr id="3" name="Freeform 3"/>
          <p:cNvSpPr/>
          <p:nvPr/>
        </p:nvSpPr>
        <p:spPr>
          <a:xfrm>
            <a:off x="12519929" y="-5085592"/>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3">
              <a:alphaModFix amt="15000"/>
            </a:blip>
            <a:stretch>
              <a:fillRect/>
            </a:stretch>
          </a:blipFill>
        </p:spPr>
      </p:sp>
      <p:sp>
        <p:nvSpPr>
          <p:cNvPr id="4" name="Freeform 4"/>
          <p:cNvSpPr/>
          <p:nvPr/>
        </p:nvSpPr>
        <p:spPr>
          <a:xfrm>
            <a:off x="-2139394" y="6548738"/>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4">
              <a:alphaModFix amt="12000"/>
            </a:blip>
            <a:stretch>
              <a:fillRect/>
            </a:stretch>
          </a:blipFill>
        </p:spPr>
      </p:sp>
      <p:sp>
        <p:nvSpPr>
          <p:cNvPr id="5" name="Freeform 5"/>
          <p:cNvSpPr/>
          <p:nvPr/>
        </p:nvSpPr>
        <p:spPr>
          <a:xfrm>
            <a:off x="4405569" y="1363734"/>
            <a:ext cx="2420910" cy="801926"/>
          </a:xfrm>
          <a:custGeom>
            <a:avLst/>
            <a:gdLst/>
            <a:ahLst/>
            <a:cxnLst/>
            <a:rect l="l" t="t" r="r" b="b"/>
            <a:pathLst>
              <a:path w="2420910" h="801926">
                <a:moveTo>
                  <a:pt x="0" y="0"/>
                </a:moveTo>
                <a:lnTo>
                  <a:pt x="2420910" y="0"/>
                </a:lnTo>
                <a:lnTo>
                  <a:pt x="2420910" y="801927"/>
                </a:lnTo>
                <a:lnTo>
                  <a:pt x="0" y="801927"/>
                </a:lnTo>
                <a:lnTo>
                  <a:pt x="0" y="0"/>
                </a:lnTo>
                <a:close/>
              </a:path>
            </a:pathLst>
          </a:custGeom>
          <a:blipFill>
            <a:blip r:embed="rId5"/>
            <a:stretch>
              <a:fillRect/>
            </a:stretch>
          </a:blipFill>
        </p:spPr>
      </p:sp>
      <p:sp>
        <p:nvSpPr>
          <p:cNvPr id="6" name="Freeform 6"/>
          <p:cNvSpPr/>
          <p:nvPr/>
        </p:nvSpPr>
        <p:spPr>
          <a:xfrm>
            <a:off x="5616024" y="8415991"/>
            <a:ext cx="1928605" cy="1839407"/>
          </a:xfrm>
          <a:custGeom>
            <a:avLst/>
            <a:gdLst/>
            <a:ahLst/>
            <a:cxnLst/>
            <a:rect l="l" t="t" r="r" b="b"/>
            <a:pathLst>
              <a:path w="1928605" h="1839407">
                <a:moveTo>
                  <a:pt x="0" y="0"/>
                </a:moveTo>
                <a:lnTo>
                  <a:pt x="1928605" y="0"/>
                </a:lnTo>
                <a:lnTo>
                  <a:pt x="1928605" y="1839407"/>
                </a:lnTo>
                <a:lnTo>
                  <a:pt x="0" y="1839407"/>
                </a:lnTo>
                <a:lnTo>
                  <a:pt x="0" y="0"/>
                </a:lnTo>
                <a:close/>
              </a:path>
            </a:pathLst>
          </a:custGeom>
          <a:blipFill>
            <a:blip r:embed="rId6"/>
            <a:stretch>
              <a:fillRect/>
            </a:stretch>
          </a:blipFill>
        </p:spPr>
      </p:sp>
      <p:sp>
        <p:nvSpPr>
          <p:cNvPr id="7" name="Freeform 7"/>
          <p:cNvSpPr/>
          <p:nvPr/>
        </p:nvSpPr>
        <p:spPr>
          <a:xfrm>
            <a:off x="-2178790" y="-2633451"/>
            <a:ext cx="6414979" cy="6781052"/>
          </a:xfrm>
          <a:custGeom>
            <a:avLst/>
            <a:gdLst/>
            <a:ahLst/>
            <a:cxnLst/>
            <a:rect l="l" t="t" r="r" b="b"/>
            <a:pathLst>
              <a:path w="6414979" h="6781052">
                <a:moveTo>
                  <a:pt x="0" y="0"/>
                </a:moveTo>
                <a:lnTo>
                  <a:pt x="6414980" y="0"/>
                </a:lnTo>
                <a:lnTo>
                  <a:pt x="6414980" y="6781052"/>
                </a:lnTo>
                <a:lnTo>
                  <a:pt x="0" y="6781052"/>
                </a:lnTo>
                <a:lnTo>
                  <a:pt x="0" y="0"/>
                </a:lnTo>
                <a:close/>
              </a:path>
            </a:pathLst>
          </a:custGeom>
          <a:blipFill>
            <a:blip r:embed="rId7"/>
            <a:stretch>
              <a:fillRect/>
            </a:stretch>
          </a:blipFill>
        </p:spPr>
      </p:sp>
      <p:sp>
        <p:nvSpPr>
          <p:cNvPr id="8" name="Freeform 8"/>
          <p:cNvSpPr/>
          <p:nvPr/>
        </p:nvSpPr>
        <p:spPr>
          <a:xfrm>
            <a:off x="12288445" y="8127222"/>
            <a:ext cx="1600112" cy="1038747"/>
          </a:xfrm>
          <a:custGeom>
            <a:avLst/>
            <a:gdLst/>
            <a:ahLst/>
            <a:cxnLst/>
            <a:rect l="l" t="t" r="r" b="b"/>
            <a:pathLst>
              <a:path w="1600112" h="1038747">
                <a:moveTo>
                  <a:pt x="0" y="0"/>
                </a:moveTo>
                <a:lnTo>
                  <a:pt x="1600112" y="0"/>
                </a:lnTo>
                <a:lnTo>
                  <a:pt x="1600112" y="1038747"/>
                </a:lnTo>
                <a:lnTo>
                  <a:pt x="0" y="1038747"/>
                </a:lnTo>
                <a:lnTo>
                  <a:pt x="0" y="0"/>
                </a:lnTo>
                <a:close/>
              </a:path>
            </a:pathLst>
          </a:custGeom>
          <a:blipFill>
            <a:blip r:embed="rId8"/>
            <a:stretch>
              <a:fillRect/>
            </a:stretch>
          </a:blipFill>
        </p:spPr>
      </p:sp>
      <p:sp>
        <p:nvSpPr>
          <p:cNvPr id="9" name="TextBox 9"/>
          <p:cNvSpPr txBox="1"/>
          <p:nvPr/>
        </p:nvSpPr>
        <p:spPr>
          <a:xfrm>
            <a:off x="1028700" y="3557311"/>
            <a:ext cx="16713741" cy="2740112"/>
          </a:xfrm>
          <a:prstGeom prst="rect">
            <a:avLst/>
          </a:prstGeom>
        </p:spPr>
        <p:txBody>
          <a:bodyPr lIns="0" tIns="0" rIns="0" bIns="0" rtlCol="0" anchor="t">
            <a:spAutoFit/>
          </a:bodyPr>
          <a:lstStyle/>
          <a:p>
            <a:pPr algn="ctr">
              <a:lnSpc>
                <a:spcPts val="21300"/>
              </a:lnSpc>
            </a:pPr>
            <a:r>
              <a:rPr lang="en-US" sz="15214">
                <a:solidFill>
                  <a:srgbClr val="5062C6"/>
                </a:solidFill>
                <a:latin typeface="Poppins Ultra-Bold"/>
              </a:rPr>
              <a:t>IMMUNE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sp>
      <p:sp>
        <p:nvSpPr>
          <p:cNvPr id="5" name="TextBox 5"/>
          <p:cNvSpPr txBox="1"/>
          <p:nvPr/>
        </p:nvSpPr>
        <p:spPr>
          <a:xfrm>
            <a:off x="873657" y="2780315"/>
            <a:ext cx="4958080"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Functions</a:t>
            </a:r>
          </a:p>
        </p:txBody>
      </p:sp>
      <p:grpSp>
        <p:nvGrpSpPr>
          <p:cNvPr id="6" name="Group 6"/>
          <p:cNvGrpSpPr/>
          <p:nvPr/>
        </p:nvGrpSpPr>
        <p:grpSpPr>
          <a:xfrm>
            <a:off x="1028700" y="4659904"/>
            <a:ext cx="3693981" cy="4598396"/>
            <a:chOff x="0" y="0"/>
            <a:chExt cx="972900" cy="1211100"/>
          </a:xfrm>
        </p:grpSpPr>
        <p:sp>
          <p:nvSpPr>
            <p:cNvPr id="7" name="Freeform 7"/>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sp>
        <p:sp>
          <p:nvSpPr>
            <p:cNvPr id="8" name="TextBox 8"/>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040846" y="4659904"/>
            <a:ext cx="3693981" cy="4598396"/>
            <a:chOff x="0" y="0"/>
            <a:chExt cx="972900" cy="1211100"/>
          </a:xfrm>
        </p:grpSpPr>
        <p:sp>
          <p:nvSpPr>
            <p:cNvPr id="10" name="Freeform 10"/>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sp>
        <p:sp>
          <p:nvSpPr>
            <p:cNvPr id="11" name="TextBox 11"/>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049152" y="4659904"/>
            <a:ext cx="3693981" cy="4598396"/>
            <a:chOff x="0" y="0"/>
            <a:chExt cx="972900" cy="1211100"/>
          </a:xfrm>
        </p:grpSpPr>
        <p:sp>
          <p:nvSpPr>
            <p:cNvPr id="13" name="Freeform 13"/>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sp>
        <p:sp>
          <p:nvSpPr>
            <p:cNvPr id="14" name="TextBox 14"/>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057458" y="4659904"/>
            <a:ext cx="3693981" cy="4598396"/>
            <a:chOff x="0" y="0"/>
            <a:chExt cx="972900" cy="1211100"/>
          </a:xfrm>
        </p:grpSpPr>
        <p:sp>
          <p:nvSpPr>
            <p:cNvPr id="16" name="Freeform 16"/>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sp>
        <p:sp>
          <p:nvSpPr>
            <p:cNvPr id="17" name="TextBox 17"/>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489190" y="5958628"/>
            <a:ext cx="3233491" cy="3835025"/>
          </a:xfrm>
          <a:prstGeom prst="rect">
            <a:avLst/>
          </a:prstGeom>
        </p:spPr>
        <p:txBody>
          <a:bodyPr lIns="0" tIns="0" rIns="0" bIns="0" rtlCol="0" anchor="t">
            <a:spAutoFit/>
          </a:bodyPr>
          <a:lstStyle/>
          <a:p>
            <a:pPr algn="ctr">
              <a:lnSpc>
                <a:spcPts val="2570"/>
              </a:lnSpc>
            </a:pPr>
            <a:r>
              <a:rPr lang="en-US" sz="1835">
                <a:solidFill>
                  <a:srgbClr val="FFFFFF"/>
                </a:solidFill>
                <a:latin typeface="Open Sans Light"/>
              </a:rPr>
              <a:t>The lymphatic system helps maintain fluid balance in the body by collecting excess interstitial fluid (the fluid that surrounds cells and tissues) and returning it to the bloodstream. This prevents the accumulation of excess fluid, which can lead to edema (swelling).</a:t>
            </a:r>
          </a:p>
          <a:p>
            <a:pPr marL="396340" lvl="1" indent="-198170" algn="ctr">
              <a:lnSpc>
                <a:spcPts val="2570"/>
              </a:lnSpc>
              <a:buFont typeface="Arial"/>
              <a:buChar char="•"/>
            </a:pPr>
            <a:endParaRPr lang="en-US" sz="1835">
              <a:solidFill>
                <a:srgbClr val="FFFFFF"/>
              </a:solidFill>
              <a:latin typeface="Open Sans Light"/>
            </a:endParaRPr>
          </a:p>
          <a:p>
            <a:pPr algn="ctr">
              <a:lnSpc>
                <a:spcPts val="2570"/>
              </a:lnSpc>
            </a:pPr>
            <a:endParaRPr lang="en-US" sz="1835">
              <a:solidFill>
                <a:srgbClr val="FFFFFF"/>
              </a:solidFill>
              <a:latin typeface="Open Sans Light"/>
            </a:endParaRPr>
          </a:p>
        </p:txBody>
      </p:sp>
      <p:sp>
        <p:nvSpPr>
          <p:cNvPr id="19" name="TextBox 19"/>
          <p:cNvSpPr txBox="1"/>
          <p:nvPr/>
        </p:nvSpPr>
        <p:spPr>
          <a:xfrm>
            <a:off x="1187766" y="5127665"/>
            <a:ext cx="2910380" cy="464851"/>
          </a:xfrm>
          <a:prstGeom prst="rect">
            <a:avLst/>
          </a:prstGeom>
        </p:spPr>
        <p:txBody>
          <a:bodyPr lIns="0" tIns="0" rIns="0" bIns="0" rtlCol="0" anchor="t">
            <a:spAutoFit/>
          </a:bodyPr>
          <a:lstStyle/>
          <a:p>
            <a:pPr algn="ctr">
              <a:lnSpc>
                <a:spcPts val="3778"/>
              </a:lnSpc>
            </a:pPr>
            <a:r>
              <a:rPr lang="en-US" sz="2698">
                <a:solidFill>
                  <a:srgbClr val="F4F4F4"/>
                </a:solidFill>
                <a:latin typeface="Open Sans Bold"/>
              </a:rPr>
              <a:t>Fluid Balance:</a:t>
            </a:r>
          </a:p>
        </p:txBody>
      </p:sp>
      <p:sp>
        <p:nvSpPr>
          <p:cNvPr id="20" name="TextBox 20"/>
          <p:cNvSpPr txBox="1"/>
          <p:nvPr/>
        </p:nvSpPr>
        <p:spPr>
          <a:xfrm>
            <a:off x="5244875" y="5958628"/>
            <a:ext cx="3489952" cy="3337112"/>
          </a:xfrm>
          <a:prstGeom prst="rect">
            <a:avLst/>
          </a:prstGeom>
        </p:spPr>
        <p:txBody>
          <a:bodyPr lIns="0" tIns="0" rIns="0" bIns="0" rtlCol="0" anchor="t">
            <a:spAutoFit/>
          </a:bodyPr>
          <a:lstStyle/>
          <a:p>
            <a:pPr algn="ctr">
              <a:lnSpc>
                <a:spcPts val="2439"/>
              </a:lnSpc>
            </a:pPr>
            <a:r>
              <a:rPr lang="en-US" sz="1742">
                <a:solidFill>
                  <a:srgbClr val="FFFFFF"/>
                </a:solidFill>
                <a:latin typeface="Open Sans Light"/>
              </a:rPr>
              <a:t>The lymphatic system is a key component of the body's immune defense. Lymph nodes, which are small, bean-shaped structures located along lymphatic vessels, are crucial sites for immune cell activation and interaction. Lymph nodes contain immune cells such as lymphocytes and macrophages that help identify and fight infections.</a:t>
            </a:r>
          </a:p>
        </p:txBody>
      </p:sp>
      <p:sp>
        <p:nvSpPr>
          <p:cNvPr id="21" name="TextBox 21"/>
          <p:cNvSpPr txBox="1"/>
          <p:nvPr/>
        </p:nvSpPr>
        <p:spPr>
          <a:xfrm>
            <a:off x="5244875" y="5127665"/>
            <a:ext cx="3489952" cy="464851"/>
          </a:xfrm>
          <a:prstGeom prst="rect">
            <a:avLst/>
          </a:prstGeom>
        </p:spPr>
        <p:txBody>
          <a:bodyPr lIns="0" tIns="0" rIns="0" bIns="0" rtlCol="0" anchor="t">
            <a:spAutoFit/>
          </a:bodyPr>
          <a:lstStyle/>
          <a:p>
            <a:pPr algn="ctr">
              <a:lnSpc>
                <a:spcPts val="3778"/>
              </a:lnSpc>
            </a:pPr>
            <a:r>
              <a:rPr lang="en-US" sz="2698">
                <a:solidFill>
                  <a:srgbClr val="F4F4F4"/>
                </a:solidFill>
                <a:latin typeface="Open Sans Bold"/>
              </a:rPr>
              <a:t>Immune Response: </a:t>
            </a:r>
          </a:p>
        </p:txBody>
      </p:sp>
      <p:sp>
        <p:nvSpPr>
          <p:cNvPr id="22" name="TextBox 22"/>
          <p:cNvSpPr txBox="1"/>
          <p:nvPr/>
        </p:nvSpPr>
        <p:spPr>
          <a:xfrm>
            <a:off x="9491436" y="6477902"/>
            <a:ext cx="3251696" cy="2727512"/>
          </a:xfrm>
          <a:prstGeom prst="rect">
            <a:avLst/>
          </a:prstGeom>
        </p:spPr>
        <p:txBody>
          <a:bodyPr lIns="0" tIns="0" rIns="0" bIns="0" rtlCol="0" anchor="t">
            <a:spAutoFit/>
          </a:bodyPr>
          <a:lstStyle/>
          <a:p>
            <a:pPr algn="ctr">
              <a:lnSpc>
                <a:spcPts val="2439"/>
              </a:lnSpc>
            </a:pPr>
            <a:r>
              <a:rPr lang="en-US" sz="1742" dirty="0">
                <a:solidFill>
                  <a:srgbClr val="FFFFFF"/>
                </a:solidFill>
                <a:latin typeface="Open Sans Light"/>
              </a:rPr>
              <a:t>Lymphatic vessels carry immune cells, antigens (foreign substances like pathogens), and antibodies to lymph nodes, where immune responses are initiated. This enables the immune system to recognize and respond to pathogens and other threats.</a:t>
            </a:r>
          </a:p>
        </p:txBody>
      </p:sp>
      <p:sp>
        <p:nvSpPr>
          <p:cNvPr id="23" name="TextBox 23"/>
          <p:cNvSpPr txBox="1"/>
          <p:nvPr/>
        </p:nvSpPr>
        <p:spPr>
          <a:xfrm>
            <a:off x="9258702" y="4855266"/>
            <a:ext cx="2910380" cy="1417351"/>
          </a:xfrm>
          <a:prstGeom prst="rect">
            <a:avLst/>
          </a:prstGeom>
        </p:spPr>
        <p:txBody>
          <a:bodyPr lIns="0" tIns="0" rIns="0" bIns="0" rtlCol="0" anchor="t">
            <a:spAutoFit/>
          </a:bodyPr>
          <a:lstStyle/>
          <a:p>
            <a:pPr algn="ctr">
              <a:lnSpc>
                <a:spcPts val="3778"/>
              </a:lnSpc>
            </a:pPr>
            <a:r>
              <a:rPr lang="en-US" sz="2698">
                <a:solidFill>
                  <a:srgbClr val="F4F4F4"/>
                </a:solidFill>
                <a:latin typeface="Open Sans Bold"/>
              </a:rPr>
              <a:t>Transport of Immune Cells and Antigens:</a:t>
            </a:r>
          </a:p>
        </p:txBody>
      </p:sp>
      <p:sp>
        <p:nvSpPr>
          <p:cNvPr id="24" name="TextBox 24"/>
          <p:cNvSpPr txBox="1"/>
          <p:nvPr/>
        </p:nvSpPr>
        <p:spPr>
          <a:xfrm>
            <a:off x="13267008" y="6151741"/>
            <a:ext cx="3484431" cy="2727512"/>
          </a:xfrm>
          <a:prstGeom prst="rect">
            <a:avLst/>
          </a:prstGeom>
        </p:spPr>
        <p:txBody>
          <a:bodyPr lIns="0" tIns="0" rIns="0" bIns="0" rtlCol="0" anchor="t">
            <a:spAutoFit/>
          </a:bodyPr>
          <a:lstStyle/>
          <a:p>
            <a:pPr algn="ctr">
              <a:lnSpc>
                <a:spcPts val="2439"/>
              </a:lnSpc>
            </a:pPr>
            <a:r>
              <a:rPr lang="en-US" sz="1742" dirty="0">
                <a:solidFill>
                  <a:srgbClr val="FFFFFF"/>
                </a:solidFill>
                <a:latin typeface="Open Sans Light"/>
              </a:rPr>
              <a:t>The lymphatic system also plays a role in the absorption of dietary fats from the intestines. Specialized lymphatic vessels called lacteals in the small intestine absorb fats and fat-soluble vitamins, transporting them to the bloodstream for distribution to cells throughout the body.</a:t>
            </a:r>
          </a:p>
        </p:txBody>
      </p:sp>
      <p:sp>
        <p:nvSpPr>
          <p:cNvPr id="25" name="TextBox 25"/>
          <p:cNvSpPr txBox="1"/>
          <p:nvPr/>
        </p:nvSpPr>
        <p:spPr>
          <a:xfrm>
            <a:off x="13267008" y="4889540"/>
            <a:ext cx="2910380" cy="941101"/>
          </a:xfrm>
          <a:prstGeom prst="rect">
            <a:avLst/>
          </a:prstGeom>
        </p:spPr>
        <p:txBody>
          <a:bodyPr lIns="0" tIns="0" rIns="0" bIns="0" rtlCol="0" anchor="t">
            <a:spAutoFit/>
          </a:bodyPr>
          <a:lstStyle/>
          <a:p>
            <a:pPr algn="ctr">
              <a:lnSpc>
                <a:spcPts val="3778"/>
              </a:lnSpc>
            </a:pPr>
            <a:r>
              <a:rPr lang="en-US" sz="2698">
                <a:solidFill>
                  <a:srgbClr val="F4F4F4"/>
                </a:solidFill>
                <a:latin typeface="Open Sans Bold"/>
              </a:rPr>
              <a:t>Absorption of Dietary Fat: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3"/>
            <a:stretch>
              <a:fillRect/>
            </a:stretch>
          </a:blipFill>
        </p:spPr>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sp>
      <p:sp>
        <p:nvSpPr>
          <p:cNvPr id="5" name="Freeform 5"/>
          <p:cNvSpPr/>
          <p:nvPr/>
        </p:nvSpPr>
        <p:spPr>
          <a:xfrm>
            <a:off x="4722660" y="469855"/>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5"/>
            <a:stretch>
              <a:fillRect/>
            </a:stretch>
          </a:blipFill>
        </p:spPr>
      </p:sp>
      <p:sp>
        <p:nvSpPr>
          <p:cNvPr id="6" name="Freeform 6"/>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3"/>
            <a:stretch>
              <a:fillRect/>
            </a:stretch>
          </a:blipFill>
        </p:spPr>
      </p:sp>
      <p:sp>
        <p:nvSpPr>
          <p:cNvPr id="7" name="Freeform 7"/>
          <p:cNvSpPr/>
          <p:nvPr/>
        </p:nvSpPr>
        <p:spPr>
          <a:xfrm rot="-2368108">
            <a:off x="3038521" y="1668100"/>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4"/>
            <a:stretch>
              <a:fillRect/>
            </a:stretch>
          </a:blipFill>
        </p:spPr>
      </p:sp>
      <p:sp>
        <p:nvSpPr>
          <p:cNvPr id="8" name="TextBox 8"/>
          <p:cNvSpPr txBox="1"/>
          <p:nvPr/>
        </p:nvSpPr>
        <p:spPr>
          <a:xfrm>
            <a:off x="2183695" y="4181398"/>
            <a:ext cx="13920611" cy="4209531"/>
          </a:xfrm>
          <a:prstGeom prst="rect">
            <a:avLst/>
          </a:prstGeom>
        </p:spPr>
        <p:txBody>
          <a:bodyPr lIns="0" tIns="0" rIns="0" bIns="0" rtlCol="0" anchor="t">
            <a:spAutoFit/>
          </a:bodyPr>
          <a:lstStyle/>
          <a:p>
            <a:pPr>
              <a:lnSpc>
                <a:spcPts val="3703"/>
              </a:lnSpc>
            </a:pPr>
            <a:r>
              <a:rPr lang="en-US" sz="2645" spc="60" dirty="0">
                <a:solidFill>
                  <a:srgbClr val="F4F4F4"/>
                </a:solidFill>
                <a:latin typeface="Poppins Ultra-Bold"/>
              </a:rPr>
              <a:t>VACCINES ARE MEDICAL PRODUCTS DESIGNED TO STIMULATE THE IMMUNE SYSTEM AND PROVIDE IMMUNITY AGAINST SPECIFIC INFECTIOUS DISEASES. THEY CONTAIN WEAKENED, INACTIVATED, OR PIECES OF THE PATHOGEN (E.G., BACTERIA, VIRUS, OR TOXIN) THAT CAUSES THE TARGETED DISEASE. WHEN A PERSON IS VACCINATED</a:t>
            </a:r>
          </a:p>
          <a:p>
            <a:pPr>
              <a:lnSpc>
                <a:spcPts val="3703"/>
              </a:lnSpc>
            </a:pPr>
            <a:r>
              <a:rPr lang="en-US" sz="2645" spc="60" dirty="0">
                <a:solidFill>
                  <a:srgbClr val="F4F4F4"/>
                </a:solidFill>
                <a:latin typeface="Poppins Ultra-Bold"/>
              </a:rPr>
              <a:t>THEIR IMMUNE SYSTEM IS EXPOSED TO THESE HARMLESS VERSIONS OF THE PATHOGEN, WHICH TRIGGERS AN IMMUNE RESPONSE WITHOUT CAUSING THE DISEASE ITSELF. THIS PRIMES THE IMMUNE SYSTEM TO RECOGNIZE AND FIGHT THE PATHOGEN IF THE PERSON IS EXPOSED TO IT IN THE FUTURE.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482536" y="1547944"/>
            <a:ext cx="6660714" cy="1726731"/>
            <a:chOff x="0" y="0"/>
            <a:chExt cx="1970651" cy="510874"/>
          </a:xfrm>
        </p:grpSpPr>
        <p:sp>
          <p:nvSpPr>
            <p:cNvPr id="3" name="Freeform 3"/>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4" name="TextBox 4"/>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a:grpSpLocks noChangeAspect="1"/>
          </p:cNvGrpSpPr>
          <p:nvPr/>
        </p:nvGrpSpPr>
        <p:grpSpPr>
          <a:xfrm>
            <a:off x="8548918" y="1103579"/>
            <a:ext cx="2597990" cy="2587842"/>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665" r="-24665"/>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grpSp>
        <p:nvGrpSpPr>
          <p:cNvPr id="8" name="Group 8"/>
          <p:cNvGrpSpPr/>
          <p:nvPr/>
        </p:nvGrpSpPr>
        <p:grpSpPr>
          <a:xfrm>
            <a:off x="9467393" y="4258960"/>
            <a:ext cx="6660714" cy="2798712"/>
            <a:chOff x="0" y="0"/>
            <a:chExt cx="1970651" cy="828032"/>
          </a:xfrm>
        </p:grpSpPr>
        <p:sp>
          <p:nvSpPr>
            <p:cNvPr id="9" name="Freeform 9"/>
            <p:cNvSpPr/>
            <p:nvPr/>
          </p:nvSpPr>
          <p:spPr>
            <a:xfrm>
              <a:off x="0" y="0"/>
              <a:ext cx="1970651" cy="828032"/>
            </a:xfrm>
            <a:custGeom>
              <a:avLst/>
              <a:gdLst/>
              <a:ahLst/>
              <a:cxnLst/>
              <a:rect l="l" t="t" r="r" b="b"/>
              <a:pathLst>
                <a:path w="1970651" h="828032">
                  <a:moveTo>
                    <a:pt x="18597" y="0"/>
                  </a:moveTo>
                  <a:lnTo>
                    <a:pt x="1952054" y="0"/>
                  </a:lnTo>
                  <a:cubicBezTo>
                    <a:pt x="1956987" y="0"/>
                    <a:pt x="1961717" y="1959"/>
                    <a:pt x="1965204" y="5447"/>
                  </a:cubicBezTo>
                  <a:cubicBezTo>
                    <a:pt x="1968692" y="8935"/>
                    <a:pt x="1970651" y="13665"/>
                    <a:pt x="1970651" y="18597"/>
                  </a:cubicBezTo>
                  <a:lnTo>
                    <a:pt x="1970651" y="809435"/>
                  </a:lnTo>
                  <a:cubicBezTo>
                    <a:pt x="1970651" y="814367"/>
                    <a:pt x="1968692" y="819098"/>
                    <a:pt x="1965204" y="822585"/>
                  </a:cubicBezTo>
                  <a:cubicBezTo>
                    <a:pt x="1961717" y="826073"/>
                    <a:pt x="1956987" y="828032"/>
                    <a:pt x="1952054" y="828032"/>
                  </a:cubicBezTo>
                  <a:lnTo>
                    <a:pt x="18597" y="828032"/>
                  </a:lnTo>
                  <a:cubicBezTo>
                    <a:pt x="13665" y="828032"/>
                    <a:pt x="8935" y="826073"/>
                    <a:pt x="5447" y="822585"/>
                  </a:cubicBezTo>
                  <a:cubicBezTo>
                    <a:pt x="1959" y="819098"/>
                    <a:pt x="0" y="814367"/>
                    <a:pt x="0" y="809435"/>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10" name="TextBox 10"/>
            <p:cNvSpPr txBox="1"/>
            <p:nvPr/>
          </p:nvSpPr>
          <p:spPr>
            <a:xfrm>
              <a:off x="0" y="-38100"/>
              <a:ext cx="1970651" cy="8661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a:grpSpLocks noChangeAspect="1"/>
          </p:cNvGrpSpPr>
          <p:nvPr/>
        </p:nvGrpSpPr>
        <p:grpSpPr>
          <a:xfrm>
            <a:off x="8533775" y="3814596"/>
            <a:ext cx="2597990" cy="2587842"/>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r="-24665"/>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grpSp>
        <p:nvGrpSpPr>
          <p:cNvPr id="14" name="Group 14"/>
          <p:cNvGrpSpPr/>
          <p:nvPr/>
        </p:nvGrpSpPr>
        <p:grpSpPr>
          <a:xfrm>
            <a:off x="9744207" y="7619005"/>
            <a:ext cx="6660714" cy="2083660"/>
            <a:chOff x="0" y="0"/>
            <a:chExt cx="1970651" cy="616476"/>
          </a:xfrm>
        </p:grpSpPr>
        <p:sp>
          <p:nvSpPr>
            <p:cNvPr id="15" name="Freeform 15"/>
            <p:cNvSpPr/>
            <p:nvPr/>
          </p:nvSpPr>
          <p:spPr>
            <a:xfrm>
              <a:off x="0" y="0"/>
              <a:ext cx="1970651" cy="616476"/>
            </a:xfrm>
            <a:custGeom>
              <a:avLst/>
              <a:gdLst/>
              <a:ahLst/>
              <a:cxnLst/>
              <a:rect l="l" t="t" r="r" b="b"/>
              <a:pathLst>
                <a:path w="1970651" h="616476">
                  <a:moveTo>
                    <a:pt x="18597" y="0"/>
                  </a:moveTo>
                  <a:lnTo>
                    <a:pt x="1952054" y="0"/>
                  </a:lnTo>
                  <a:cubicBezTo>
                    <a:pt x="1956987" y="0"/>
                    <a:pt x="1961717" y="1959"/>
                    <a:pt x="1965204" y="5447"/>
                  </a:cubicBezTo>
                  <a:cubicBezTo>
                    <a:pt x="1968692" y="8935"/>
                    <a:pt x="1970651" y="13665"/>
                    <a:pt x="1970651" y="18597"/>
                  </a:cubicBezTo>
                  <a:lnTo>
                    <a:pt x="1970651" y="597878"/>
                  </a:lnTo>
                  <a:cubicBezTo>
                    <a:pt x="1970651" y="602811"/>
                    <a:pt x="1968692" y="607541"/>
                    <a:pt x="1965204" y="611029"/>
                  </a:cubicBezTo>
                  <a:cubicBezTo>
                    <a:pt x="1961717" y="614516"/>
                    <a:pt x="1956987" y="616476"/>
                    <a:pt x="1952054" y="616476"/>
                  </a:cubicBezTo>
                  <a:lnTo>
                    <a:pt x="18597" y="616476"/>
                  </a:lnTo>
                  <a:cubicBezTo>
                    <a:pt x="13665" y="616476"/>
                    <a:pt x="8935" y="614516"/>
                    <a:pt x="5447" y="611029"/>
                  </a:cubicBezTo>
                  <a:cubicBezTo>
                    <a:pt x="1959" y="607541"/>
                    <a:pt x="0" y="602811"/>
                    <a:pt x="0" y="597878"/>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16" name="TextBox 16"/>
            <p:cNvSpPr txBox="1"/>
            <p:nvPr/>
          </p:nvSpPr>
          <p:spPr>
            <a:xfrm>
              <a:off x="0" y="-38100"/>
              <a:ext cx="1970651" cy="65457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a:grpSpLocks noChangeAspect="1"/>
          </p:cNvGrpSpPr>
          <p:nvPr/>
        </p:nvGrpSpPr>
        <p:grpSpPr>
          <a:xfrm>
            <a:off x="8514725" y="7114823"/>
            <a:ext cx="2597990" cy="2587842"/>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5531" r="-15531"/>
              </a:stretch>
            </a:blipFill>
          </p:spPr>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sp>
        <p:nvSpPr>
          <p:cNvPr id="20" name="Freeform 20"/>
          <p:cNvSpPr/>
          <p:nvPr/>
        </p:nvSpPr>
        <p:spPr>
          <a:xfrm>
            <a:off x="16404921" y="-1328204"/>
            <a:ext cx="4002837" cy="3262312"/>
          </a:xfrm>
          <a:custGeom>
            <a:avLst/>
            <a:gdLst/>
            <a:ahLst/>
            <a:cxnLst/>
            <a:rect l="l" t="t" r="r" b="b"/>
            <a:pathLst>
              <a:path w="4002837" h="3262312">
                <a:moveTo>
                  <a:pt x="0" y="0"/>
                </a:moveTo>
                <a:lnTo>
                  <a:pt x="4002837" y="0"/>
                </a:lnTo>
                <a:lnTo>
                  <a:pt x="4002837" y="3262312"/>
                </a:lnTo>
                <a:lnTo>
                  <a:pt x="0" y="3262312"/>
                </a:lnTo>
                <a:lnTo>
                  <a:pt x="0" y="0"/>
                </a:lnTo>
                <a:close/>
              </a:path>
            </a:pathLst>
          </a:custGeom>
          <a:blipFill>
            <a:blip r:embed="rId5"/>
            <a:stretch>
              <a:fillRect/>
            </a:stretch>
          </a:blipFill>
        </p:spPr>
      </p:sp>
      <p:sp>
        <p:nvSpPr>
          <p:cNvPr id="21" name="Freeform 21"/>
          <p:cNvSpPr/>
          <p:nvPr/>
        </p:nvSpPr>
        <p:spPr>
          <a:xfrm>
            <a:off x="-2684943" y="5293072"/>
            <a:ext cx="8539110" cy="9026397"/>
          </a:xfrm>
          <a:custGeom>
            <a:avLst/>
            <a:gdLst/>
            <a:ahLst/>
            <a:cxnLst/>
            <a:rect l="l" t="t" r="r" b="b"/>
            <a:pathLst>
              <a:path w="8539110" h="9026397">
                <a:moveTo>
                  <a:pt x="0" y="0"/>
                </a:moveTo>
                <a:lnTo>
                  <a:pt x="8539110" y="0"/>
                </a:lnTo>
                <a:lnTo>
                  <a:pt x="8539110" y="9026397"/>
                </a:lnTo>
                <a:lnTo>
                  <a:pt x="0" y="9026397"/>
                </a:lnTo>
                <a:lnTo>
                  <a:pt x="0" y="0"/>
                </a:lnTo>
                <a:close/>
              </a:path>
            </a:pathLst>
          </a:custGeom>
          <a:blipFill>
            <a:blip r:embed="rId6"/>
            <a:stretch>
              <a:fillRect/>
            </a:stretch>
          </a:blipFill>
        </p:spPr>
      </p:sp>
      <p:sp>
        <p:nvSpPr>
          <p:cNvPr id="22" name="Freeform 22"/>
          <p:cNvSpPr/>
          <p:nvPr/>
        </p:nvSpPr>
        <p:spPr>
          <a:xfrm>
            <a:off x="16143249" y="8148935"/>
            <a:ext cx="4289501" cy="4091112"/>
          </a:xfrm>
          <a:custGeom>
            <a:avLst/>
            <a:gdLst/>
            <a:ahLst/>
            <a:cxnLst/>
            <a:rect l="l" t="t" r="r" b="b"/>
            <a:pathLst>
              <a:path w="4289501" h="4091112">
                <a:moveTo>
                  <a:pt x="0" y="0"/>
                </a:moveTo>
                <a:lnTo>
                  <a:pt x="4289502" y="0"/>
                </a:lnTo>
                <a:lnTo>
                  <a:pt x="4289502" y="4091111"/>
                </a:lnTo>
                <a:lnTo>
                  <a:pt x="0" y="4091111"/>
                </a:lnTo>
                <a:lnTo>
                  <a:pt x="0" y="0"/>
                </a:lnTo>
                <a:close/>
              </a:path>
            </a:pathLst>
          </a:custGeom>
          <a:blipFill>
            <a:blip r:embed="rId7"/>
            <a:stretch>
              <a:fillRect/>
            </a:stretch>
          </a:blipFill>
        </p:spPr>
      </p:sp>
      <p:sp>
        <p:nvSpPr>
          <p:cNvPr id="23" name="Freeform 23"/>
          <p:cNvSpPr/>
          <p:nvPr/>
        </p:nvSpPr>
        <p:spPr>
          <a:xfrm>
            <a:off x="-4094866" y="-3515283"/>
            <a:ext cx="7194779" cy="7131825"/>
          </a:xfrm>
          <a:custGeom>
            <a:avLst/>
            <a:gdLst/>
            <a:ahLst/>
            <a:cxnLst/>
            <a:rect l="l" t="t" r="r" b="b"/>
            <a:pathLst>
              <a:path w="7194779" h="7131825">
                <a:moveTo>
                  <a:pt x="0" y="0"/>
                </a:moveTo>
                <a:lnTo>
                  <a:pt x="7194779" y="0"/>
                </a:lnTo>
                <a:lnTo>
                  <a:pt x="7194779" y="7131825"/>
                </a:lnTo>
                <a:lnTo>
                  <a:pt x="0" y="7131825"/>
                </a:lnTo>
                <a:lnTo>
                  <a:pt x="0" y="0"/>
                </a:lnTo>
                <a:close/>
              </a:path>
            </a:pathLst>
          </a:custGeom>
          <a:blipFill>
            <a:blip r:embed="rId8">
              <a:alphaModFix amt="20999"/>
            </a:blip>
            <a:stretch>
              <a:fillRect/>
            </a:stretch>
          </a:blipFill>
        </p:spPr>
      </p:sp>
      <p:sp>
        <p:nvSpPr>
          <p:cNvPr id="24" name="TextBox 24"/>
          <p:cNvSpPr txBox="1"/>
          <p:nvPr/>
        </p:nvSpPr>
        <p:spPr>
          <a:xfrm>
            <a:off x="11131766" y="4875668"/>
            <a:ext cx="4996341" cy="1111010"/>
          </a:xfrm>
          <a:prstGeom prst="rect">
            <a:avLst/>
          </a:prstGeom>
        </p:spPr>
        <p:txBody>
          <a:bodyPr lIns="0" tIns="0" rIns="0" bIns="0" rtlCol="0" anchor="t">
            <a:spAutoFit/>
          </a:bodyPr>
          <a:lstStyle/>
          <a:p>
            <a:pPr>
              <a:lnSpc>
                <a:spcPts val="2170"/>
              </a:lnSpc>
              <a:spcBef>
                <a:spcPct val="0"/>
              </a:spcBef>
            </a:pPr>
            <a:r>
              <a:rPr lang="en-US" sz="1600" b="1" dirty="0">
                <a:solidFill>
                  <a:srgbClr val="FFFFFF"/>
                </a:solidFill>
                <a:latin typeface="Open Sans Light"/>
              </a:rPr>
              <a:t>These vaccines contain pathogens that have been killed or inactivated, making them unable to cause disease. Examples include the polio vaccine (injected version) and the hepatitis</a:t>
            </a:r>
          </a:p>
        </p:txBody>
      </p:sp>
      <p:sp>
        <p:nvSpPr>
          <p:cNvPr id="25" name="Freeform 25"/>
          <p:cNvSpPr/>
          <p:nvPr/>
        </p:nvSpPr>
        <p:spPr>
          <a:xfrm>
            <a:off x="472788" y="3177203"/>
            <a:ext cx="1111824" cy="1028437"/>
          </a:xfrm>
          <a:custGeom>
            <a:avLst/>
            <a:gdLst/>
            <a:ahLst/>
            <a:cxnLst/>
            <a:rect l="l" t="t" r="r" b="b"/>
            <a:pathLst>
              <a:path w="1111824" h="1028437">
                <a:moveTo>
                  <a:pt x="0" y="0"/>
                </a:moveTo>
                <a:lnTo>
                  <a:pt x="1111824" y="0"/>
                </a:lnTo>
                <a:lnTo>
                  <a:pt x="1111824" y="1028437"/>
                </a:lnTo>
                <a:lnTo>
                  <a:pt x="0" y="1028437"/>
                </a:lnTo>
                <a:lnTo>
                  <a:pt x="0" y="0"/>
                </a:lnTo>
                <a:close/>
              </a:path>
            </a:pathLst>
          </a:custGeom>
          <a:blipFill>
            <a:blip r:embed="rId9"/>
            <a:stretch>
              <a:fillRect/>
            </a:stretch>
          </a:blipFill>
        </p:spPr>
      </p:sp>
      <p:sp>
        <p:nvSpPr>
          <p:cNvPr id="26" name="TextBox 26"/>
          <p:cNvSpPr txBox="1"/>
          <p:nvPr/>
        </p:nvSpPr>
        <p:spPr>
          <a:xfrm>
            <a:off x="11146908" y="1726933"/>
            <a:ext cx="4129546" cy="376249"/>
          </a:xfrm>
          <a:prstGeom prst="rect">
            <a:avLst/>
          </a:prstGeom>
        </p:spPr>
        <p:txBody>
          <a:bodyPr lIns="0" tIns="0" rIns="0" bIns="0" rtlCol="0" anchor="t">
            <a:spAutoFit/>
          </a:bodyPr>
          <a:lstStyle/>
          <a:p>
            <a:pPr>
              <a:lnSpc>
                <a:spcPts val="3145"/>
              </a:lnSpc>
            </a:pPr>
            <a:r>
              <a:rPr lang="en-US" sz="2247">
                <a:solidFill>
                  <a:srgbClr val="FFFFFF"/>
                </a:solidFill>
                <a:latin typeface="Open Sans Bold"/>
              </a:rPr>
              <a:t>Live Attenuated Vaccines: </a:t>
            </a:r>
          </a:p>
        </p:txBody>
      </p:sp>
      <p:sp>
        <p:nvSpPr>
          <p:cNvPr id="27" name="TextBox 27"/>
          <p:cNvSpPr txBox="1"/>
          <p:nvPr/>
        </p:nvSpPr>
        <p:spPr>
          <a:xfrm>
            <a:off x="11146908" y="2164652"/>
            <a:ext cx="4996341" cy="827150"/>
          </a:xfrm>
          <a:prstGeom prst="rect">
            <a:avLst/>
          </a:prstGeom>
        </p:spPr>
        <p:txBody>
          <a:bodyPr lIns="0" tIns="0" rIns="0" bIns="0" rtlCol="0" anchor="t">
            <a:spAutoFit/>
          </a:bodyPr>
          <a:lstStyle/>
          <a:p>
            <a:pPr>
              <a:lnSpc>
                <a:spcPts val="2170"/>
              </a:lnSpc>
              <a:spcBef>
                <a:spcPct val="0"/>
              </a:spcBef>
            </a:pPr>
            <a:r>
              <a:rPr lang="en-US" sz="1600" b="1" dirty="0">
                <a:solidFill>
                  <a:srgbClr val="FFFFFF"/>
                </a:solidFill>
                <a:latin typeface="Open Sans Light"/>
              </a:rPr>
              <a:t>These vaccines contain a weakened form of the live pathogen. Examples include the measles, mumps, and rubella (MMR) vaccine and the oral polio vaccine.</a:t>
            </a:r>
          </a:p>
        </p:txBody>
      </p:sp>
      <p:sp>
        <p:nvSpPr>
          <p:cNvPr id="28" name="TextBox 28"/>
          <p:cNvSpPr txBox="1"/>
          <p:nvPr/>
        </p:nvSpPr>
        <p:spPr>
          <a:xfrm>
            <a:off x="140393" y="1476331"/>
            <a:ext cx="8987016" cy="1145057"/>
          </a:xfrm>
          <a:prstGeom prst="rect">
            <a:avLst/>
          </a:prstGeom>
        </p:spPr>
        <p:txBody>
          <a:bodyPr wrap="square" lIns="0" tIns="0" rIns="0" bIns="0" rtlCol="0" anchor="t">
            <a:spAutoFit/>
          </a:bodyPr>
          <a:lstStyle/>
          <a:p>
            <a:pPr>
              <a:lnSpc>
                <a:spcPts val="9395"/>
              </a:lnSpc>
            </a:pPr>
            <a:r>
              <a:rPr lang="en-US" sz="6711" spc="154" dirty="0">
                <a:solidFill>
                  <a:srgbClr val="16948A"/>
                </a:solidFill>
                <a:latin typeface="Poppins Ultra-Bold"/>
              </a:rPr>
              <a:t>Types of Vaccines</a:t>
            </a:r>
          </a:p>
        </p:txBody>
      </p:sp>
      <p:sp>
        <p:nvSpPr>
          <p:cNvPr id="29" name="TextBox 29"/>
          <p:cNvSpPr txBox="1"/>
          <p:nvPr/>
        </p:nvSpPr>
        <p:spPr>
          <a:xfrm>
            <a:off x="2279232" y="3280877"/>
            <a:ext cx="5697284" cy="3365024"/>
          </a:xfrm>
          <a:prstGeom prst="rect">
            <a:avLst/>
          </a:prstGeom>
        </p:spPr>
        <p:txBody>
          <a:bodyPr lIns="0" tIns="0" rIns="0" bIns="0" rtlCol="0" anchor="t">
            <a:spAutoFit/>
          </a:bodyPr>
          <a:lstStyle/>
          <a:p>
            <a:pPr>
              <a:lnSpc>
                <a:spcPts val="2385"/>
              </a:lnSpc>
            </a:pPr>
            <a:r>
              <a:rPr lang="en-US" b="1" dirty="0">
                <a:solidFill>
                  <a:srgbClr val="293237"/>
                </a:solidFill>
                <a:latin typeface="Open Sans Light"/>
              </a:rPr>
              <a:t>Vaccination is a critical public health tool, and the widespread adoption of vaccines has been instrumental in reducing the burden of many infectious diseases. It is essential for individuals to follow vaccination schedules recommended by healthcare providers to protect themselves and their communities from preventable diseases.</a:t>
            </a:r>
          </a:p>
          <a:p>
            <a:pPr>
              <a:lnSpc>
                <a:spcPts val="2385"/>
              </a:lnSpc>
            </a:pPr>
            <a:endParaRPr lang="en-US" sz="1704" dirty="0">
              <a:solidFill>
                <a:srgbClr val="293237"/>
              </a:solidFill>
              <a:latin typeface="Open Sans Light"/>
            </a:endParaRPr>
          </a:p>
          <a:p>
            <a:pPr>
              <a:lnSpc>
                <a:spcPts val="2385"/>
              </a:lnSpc>
            </a:pPr>
            <a:endParaRPr lang="en-US" sz="1704" dirty="0">
              <a:solidFill>
                <a:srgbClr val="293237"/>
              </a:solidFill>
              <a:latin typeface="Open Sans Light"/>
            </a:endParaRPr>
          </a:p>
          <a:p>
            <a:pPr>
              <a:lnSpc>
                <a:spcPts val="2385"/>
              </a:lnSpc>
            </a:pPr>
            <a:endParaRPr lang="en-US" sz="1704" dirty="0">
              <a:solidFill>
                <a:srgbClr val="293237"/>
              </a:solidFill>
              <a:latin typeface="Open Sans Light"/>
            </a:endParaRPr>
          </a:p>
          <a:p>
            <a:pPr>
              <a:lnSpc>
                <a:spcPts val="2385"/>
              </a:lnSpc>
              <a:spcBef>
                <a:spcPct val="0"/>
              </a:spcBef>
            </a:pPr>
            <a:endParaRPr lang="en-US" sz="1704" dirty="0">
              <a:solidFill>
                <a:srgbClr val="293237"/>
              </a:solidFill>
              <a:latin typeface="Open Sans Light"/>
            </a:endParaRPr>
          </a:p>
        </p:txBody>
      </p:sp>
      <p:sp>
        <p:nvSpPr>
          <p:cNvPr id="30" name="TextBox 30"/>
          <p:cNvSpPr txBox="1"/>
          <p:nvPr/>
        </p:nvSpPr>
        <p:spPr>
          <a:xfrm>
            <a:off x="11146908" y="7714255"/>
            <a:ext cx="2819211" cy="376249"/>
          </a:xfrm>
          <a:prstGeom prst="rect">
            <a:avLst/>
          </a:prstGeom>
        </p:spPr>
        <p:txBody>
          <a:bodyPr lIns="0" tIns="0" rIns="0" bIns="0" rtlCol="0" anchor="t">
            <a:spAutoFit/>
          </a:bodyPr>
          <a:lstStyle/>
          <a:p>
            <a:pPr>
              <a:lnSpc>
                <a:spcPts val="3145"/>
              </a:lnSpc>
            </a:pPr>
            <a:r>
              <a:rPr lang="en-US" sz="2247">
                <a:solidFill>
                  <a:srgbClr val="FFFFFF"/>
                </a:solidFill>
                <a:latin typeface="Open Sans Bold"/>
              </a:rPr>
              <a:t>mRNA Vaccines</a:t>
            </a:r>
          </a:p>
        </p:txBody>
      </p:sp>
      <p:sp>
        <p:nvSpPr>
          <p:cNvPr id="31" name="TextBox 31"/>
          <p:cNvSpPr txBox="1"/>
          <p:nvPr/>
        </p:nvSpPr>
        <p:spPr>
          <a:xfrm>
            <a:off x="11131766" y="8120360"/>
            <a:ext cx="4996341" cy="1393138"/>
          </a:xfrm>
          <a:prstGeom prst="rect">
            <a:avLst/>
          </a:prstGeom>
        </p:spPr>
        <p:txBody>
          <a:bodyPr lIns="0" tIns="0" rIns="0" bIns="0" rtlCol="0" anchor="t">
            <a:spAutoFit/>
          </a:bodyPr>
          <a:lstStyle/>
          <a:p>
            <a:pPr>
              <a:lnSpc>
                <a:spcPts val="2170"/>
              </a:lnSpc>
              <a:spcBef>
                <a:spcPct val="0"/>
              </a:spcBef>
            </a:pPr>
            <a:r>
              <a:rPr lang="en-US" sz="1600" b="1" dirty="0">
                <a:solidFill>
                  <a:srgbClr val="FFFFFF"/>
                </a:solidFill>
                <a:latin typeface="Open Sans Light"/>
              </a:rPr>
              <a:t>These vaccines, like the COVID-19 vaccines developed by Pfizer-</a:t>
            </a:r>
            <a:r>
              <a:rPr lang="en-US" sz="1600" b="1" dirty="0" err="1">
                <a:solidFill>
                  <a:srgbClr val="FFFFFF"/>
                </a:solidFill>
                <a:latin typeface="Open Sans Light"/>
              </a:rPr>
              <a:t>BioNTech</a:t>
            </a:r>
            <a:r>
              <a:rPr lang="en-US" sz="1600" b="1" dirty="0">
                <a:solidFill>
                  <a:srgbClr val="FFFFFF"/>
                </a:solidFill>
                <a:latin typeface="Open Sans Light"/>
              </a:rPr>
              <a:t> and </a:t>
            </a:r>
            <a:r>
              <a:rPr lang="en-US" sz="1600" b="1" dirty="0" err="1">
                <a:solidFill>
                  <a:srgbClr val="FFFFFF"/>
                </a:solidFill>
                <a:latin typeface="Open Sans Light"/>
              </a:rPr>
              <a:t>Moderna</a:t>
            </a:r>
            <a:r>
              <a:rPr lang="en-US" sz="1600" b="1" dirty="0">
                <a:solidFill>
                  <a:srgbClr val="FFFFFF"/>
                </a:solidFill>
                <a:latin typeface="Open Sans Light"/>
              </a:rPr>
              <a:t>, use a small piece of genetic material (messenger RNA) to instruct cells to produce a harmless piece of the pathogen's surface, prompting an immune response</a:t>
            </a:r>
            <a:r>
              <a:rPr lang="en-US" sz="1550" dirty="0">
                <a:solidFill>
                  <a:srgbClr val="FFFFFF"/>
                </a:solidFill>
                <a:latin typeface="Open Sans Light"/>
              </a:rPr>
              <a:t>.</a:t>
            </a:r>
          </a:p>
        </p:txBody>
      </p:sp>
      <p:sp>
        <p:nvSpPr>
          <p:cNvPr id="32" name="TextBox 32"/>
          <p:cNvSpPr txBox="1"/>
          <p:nvPr/>
        </p:nvSpPr>
        <p:spPr>
          <a:xfrm>
            <a:off x="11146908" y="4401828"/>
            <a:ext cx="4608322" cy="376249"/>
          </a:xfrm>
          <a:prstGeom prst="rect">
            <a:avLst/>
          </a:prstGeom>
        </p:spPr>
        <p:txBody>
          <a:bodyPr lIns="0" tIns="0" rIns="0" bIns="0" rtlCol="0" anchor="t">
            <a:spAutoFit/>
          </a:bodyPr>
          <a:lstStyle/>
          <a:p>
            <a:pPr>
              <a:lnSpc>
                <a:spcPts val="3145"/>
              </a:lnSpc>
            </a:pPr>
            <a:r>
              <a:rPr lang="en-US" sz="2247">
                <a:solidFill>
                  <a:srgbClr val="FFFFFF"/>
                </a:solidFill>
                <a:latin typeface="Open Sans Bold"/>
              </a:rPr>
              <a:t>Inactivated or Killed Vaccines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61236"/>
            <a:ext cx="10596975" cy="10535209"/>
            <a:chOff x="0" y="0"/>
            <a:chExt cx="2790973" cy="2774705"/>
          </a:xfrm>
        </p:grpSpPr>
        <p:sp>
          <p:nvSpPr>
            <p:cNvPr id="3" name="Freeform 3"/>
            <p:cNvSpPr/>
            <p:nvPr/>
          </p:nvSpPr>
          <p:spPr>
            <a:xfrm>
              <a:off x="0" y="0"/>
              <a:ext cx="2790973" cy="2774705"/>
            </a:xfrm>
            <a:custGeom>
              <a:avLst/>
              <a:gdLst/>
              <a:ahLst/>
              <a:cxnLst/>
              <a:rect l="l" t="t" r="r" b="b"/>
              <a:pathLst>
                <a:path w="2790973" h="2774705">
                  <a:moveTo>
                    <a:pt x="0" y="0"/>
                  </a:moveTo>
                  <a:lnTo>
                    <a:pt x="2790973" y="0"/>
                  </a:lnTo>
                  <a:lnTo>
                    <a:pt x="2790973" y="2774705"/>
                  </a:lnTo>
                  <a:lnTo>
                    <a:pt x="0" y="2774705"/>
                  </a:lnTo>
                  <a:close/>
                </a:path>
              </a:pathLst>
            </a:custGeom>
            <a:solidFill>
              <a:srgbClr val="16948A"/>
            </a:solidFill>
          </p:spPr>
        </p:sp>
        <p:sp>
          <p:nvSpPr>
            <p:cNvPr id="4" name="TextBox 4"/>
            <p:cNvSpPr txBox="1"/>
            <p:nvPr/>
          </p:nvSpPr>
          <p:spPr>
            <a:xfrm>
              <a:off x="0" y="-38100"/>
              <a:ext cx="2790973" cy="281280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7461131" y="2193009"/>
            <a:ext cx="6271687" cy="627166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sp>
        <p:nvSpPr>
          <p:cNvPr id="7" name="Freeform 7"/>
          <p:cNvSpPr/>
          <p:nvPr/>
        </p:nvSpPr>
        <p:spPr>
          <a:xfrm>
            <a:off x="12577605" y="7570399"/>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sp>
      <p:sp>
        <p:nvSpPr>
          <p:cNvPr id="8" name="Freeform 8"/>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4"/>
            <a:stretch>
              <a:fillRect/>
            </a:stretch>
          </a:blipFill>
        </p:spPr>
      </p:sp>
      <p:sp>
        <p:nvSpPr>
          <p:cNvPr id="9" name="Freeform 9"/>
          <p:cNvSpPr/>
          <p:nvPr/>
        </p:nvSpPr>
        <p:spPr>
          <a:xfrm rot="3816909">
            <a:off x="9191939" y="-170792"/>
            <a:ext cx="3695456" cy="2398984"/>
          </a:xfrm>
          <a:custGeom>
            <a:avLst/>
            <a:gdLst/>
            <a:ahLst/>
            <a:cxnLst/>
            <a:rect l="l" t="t" r="r" b="b"/>
            <a:pathLst>
              <a:path w="3695456" h="2398984">
                <a:moveTo>
                  <a:pt x="0" y="0"/>
                </a:moveTo>
                <a:lnTo>
                  <a:pt x="3695456" y="0"/>
                </a:lnTo>
                <a:lnTo>
                  <a:pt x="3695456" y="2398984"/>
                </a:lnTo>
                <a:lnTo>
                  <a:pt x="0" y="2398984"/>
                </a:lnTo>
                <a:lnTo>
                  <a:pt x="0" y="0"/>
                </a:lnTo>
                <a:close/>
              </a:path>
            </a:pathLst>
          </a:custGeom>
          <a:blipFill>
            <a:blip r:embed="rId5"/>
            <a:stretch>
              <a:fillRect/>
            </a:stretch>
          </a:blipFill>
        </p:spPr>
      </p:sp>
      <p:sp>
        <p:nvSpPr>
          <p:cNvPr id="10" name="Freeform 10"/>
          <p:cNvSpPr/>
          <p:nvPr/>
        </p:nvSpPr>
        <p:spPr>
          <a:xfrm>
            <a:off x="13946970" y="-1216988"/>
            <a:ext cx="6624661" cy="5399099"/>
          </a:xfrm>
          <a:custGeom>
            <a:avLst/>
            <a:gdLst/>
            <a:ahLst/>
            <a:cxnLst/>
            <a:rect l="l" t="t" r="r" b="b"/>
            <a:pathLst>
              <a:path w="6624661" h="5399099">
                <a:moveTo>
                  <a:pt x="0" y="0"/>
                </a:moveTo>
                <a:lnTo>
                  <a:pt x="6624660" y="0"/>
                </a:lnTo>
                <a:lnTo>
                  <a:pt x="6624660" y="5399099"/>
                </a:lnTo>
                <a:lnTo>
                  <a:pt x="0" y="5399099"/>
                </a:lnTo>
                <a:lnTo>
                  <a:pt x="0" y="0"/>
                </a:lnTo>
                <a:close/>
              </a:path>
            </a:pathLst>
          </a:custGeom>
          <a:blipFill>
            <a:blip r:embed="rId6"/>
            <a:stretch>
              <a:fillRect/>
            </a:stretch>
          </a:blipFill>
        </p:spPr>
      </p:sp>
      <p:sp>
        <p:nvSpPr>
          <p:cNvPr id="11" name="TextBox 11"/>
          <p:cNvSpPr txBox="1"/>
          <p:nvPr/>
        </p:nvSpPr>
        <p:spPr>
          <a:xfrm>
            <a:off x="430200" y="1174926"/>
            <a:ext cx="6329167" cy="1018084"/>
          </a:xfrm>
          <a:prstGeom prst="rect">
            <a:avLst/>
          </a:prstGeom>
        </p:spPr>
        <p:txBody>
          <a:bodyPr lIns="0" tIns="0" rIns="0" bIns="0" rtlCol="0" anchor="t">
            <a:spAutoFit/>
          </a:bodyPr>
          <a:lstStyle/>
          <a:p>
            <a:pPr>
              <a:lnSpc>
                <a:spcPts val="7935"/>
              </a:lnSpc>
            </a:pPr>
            <a:r>
              <a:rPr lang="en-US" sz="5667">
                <a:solidFill>
                  <a:srgbClr val="F4F4F4"/>
                </a:solidFill>
                <a:latin typeface="Poppins Ultra-Bold"/>
              </a:rPr>
              <a:t>Introduction</a:t>
            </a:r>
          </a:p>
        </p:txBody>
      </p:sp>
      <p:sp>
        <p:nvSpPr>
          <p:cNvPr id="12" name="TextBox 12"/>
          <p:cNvSpPr txBox="1"/>
          <p:nvPr/>
        </p:nvSpPr>
        <p:spPr>
          <a:xfrm>
            <a:off x="430200" y="2703889"/>
            <a:ext cx="7030931" cy="5538075"/>
          </a:xfrm>
          <a:prstGeom prst="rect">
            <a:avLst/>
          </a:prstGeom>
        </p:spPr>
        <p:txBody>
          <a:bodyPr lIns="0" tIns="0" rIns="0" bIns="0" rtlCol="0" anchor="t">
            <a:spAutoFit/>
          </a:bodyPr>
          <a:lstStyle/>
          <a:p>
            <a:pPr>
              <a:lnSpc>
                <a:spcPts val="3700"/>
              </a:lnSpc>
            </a:pPr>
            <a:r>
              <a:rPr lang="en-US" sz="2643">
                <a:solidFill>
                  <a:srgbClr val="FFFFFF"/>
                </a:solidFill>
                <a:latin typeface="Open Sans Light"/>
              </a:rPr>
              <a:t>The immune system is a complex and highly organized network of cells, tissues, and organs in the human body that plays a vital role in defending against infections, diseases, and foreign invaders. Its primary function is to recognize and neutralize harmful substances, such as bacteria, viruses, fungi, parasites, and even cancer cells, while also helping to maintain the body's overall health and prevent autoimmune reactions (where the immune system mistakenly attacks the body's own healthy cells).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23782" y="8036592"/>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sp>
      <p:sp>
        <p:nvSpPr>
          <p:cNvPr id="3" name="Freeform 3"/>
          <p:cNvSpPr/>
          <p:nvPr/>
        </p:nvSpPr>
        <p:spPr>
          <a:xfrm>
            <a:off x="12247652" y="1097499"/>
            <a:ext cx="6040348" cy="8660745"/>
          </a:xfrm>
          <a:custGeom>
            <a:avLst/>
            <a:gdLst/>
            <a:ahLst/>
            <a:cxnLst/>
            <a:rect l="l" t="t" r="r" b="b"/>
            <a:pathLst>
              <a:path w="6040348" h="8660745">
                <a:moveTo>
                  <a:pt x="0" y="0"/>
                </a:moveTo>
                <a:lnTo>
                  <a:pt x="6040348" y="0"/>
                </a:lnTo>
                <a:lnTo>
                  <a:pt x="6040348" y="8660745"/>
                </a:lnTo>
                <a:lnTo>
                  <a:pt x="0" y="8660745"/>
                </a:lnTo>
                <a:lnTo>
                  <a:pt x="0" y="0"/>
                </a:lnTo>
                <a:close/>
              </a:path>
            </a:pathLst>
          </a:custGeom>
          <a:blipFill>
            <a:blip r:embed="rId3"/>
            <a:stretch>
              <a:fillRect l="-5992" r="-2619"/>
            </a:stretch>
          </a:blipFill>
        </p:spPr>
      </p:sp>
      <p:sp>
        <p:nvSpPr>
          <p:cNvPr id="4" name="TextBox 4"/>
          <p:cNvSpPr txBox="1"/>
          <p:nvPr/>
        </p:nvSpPr>
        <p:spPr>
          <a:xfrm>
            <a:off x="239842" y="127699"/>
            <a:ext cx="12011461" cy="2018209"/>
          </a:xfrm>
          <a:prstGeom prst="rect">
            <a:avLst/>
          </a:prstGeom>
        </p:spPr>
        <p:txBody>
          <a:bodyPr lIns="0" tIns="0" rIns="0" bIns="0" rtlCol="0" anchor="t">
            <a:spAutoFit/>
          </a:bodyPr>
          <a:lstStyle/>
          <a:p>
            <a:pPr>
              <a:lnSpc>
                <a:spcPts val="7935"/>
              </a:lnSpc>
            </a:pPr>
            <a:r>
              <a:rPr lang="en-US" sz="5667">
                <a:solidFill>
                  <a:srgbClr val="5062C6"/>
                </a:solidFill>
                <a:latin typeface="Poppins Ultra-Bold"/>
              </a:rPr>
              <a:t>The immune system comprises two main components:</a:t>
            </a:r>
          </a:p>
        </p:txBody>
      </p:sp>
      <p:sp>
        <p:nvSpPr>
          <p:cNvPr id="5" name="TextBox 5"/>
          <p:cNvSpPr txBox="1"/>
          <p:nvPr/>
        </p:nvSpPr>
        <p:spPr>
          <a:xfrm>
            <a:off x="2036859" y="2495506"/>
            <a:ext cx="1233263" cy="1031217"/>
          </a:xfrm>
          <a:prstGeom prst="rect">
            <a:avLst/>
          </a:prstGeom>
        </p:spPr>
        <p:txBody>
          <a:bodyPr lIns="0" tIns="0" rIns="0" bIns="0" rtlCol="0" anchor="t">
            <a:spAutoFit/>
          </a:bodyPr>
          <a:lstStyle/>
          <a:p>
            <a:pPr algn="ctr">
              <a:lnSpc>
                <a:spcPts val="8043"/>
              </a:lnSpc>
            </a:pPr>
            <a:r>
              <a:rPr lang="en-US" sz="5745">
                <a:solidFill>
                  <a:srgbClr val="00878E"/>
                </a:solidFill>
                <a:latin typeface="Poppins Ultra-Bold"/>
              </a:rPr>
              <a:t>01</a:t>
            </a:r>
          </a:p>
        </p:txBody>
      </p:sp>
      <p:sp>
        <p:nvSpPr>
          <p:cNvPr id="6" name="TextBox 6"/>
          <p:cNvSpPr txBox="1"/>
          <p:nvPr/>
        </p:nvSpPr>
        <p:spPr>
          <a:xfrm>
            <a:off x="3270122" y="2600281"/>
            <a:ext cx="3819836"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Innate Immunity:</a:t>
            </a:r>
          </a:p>
        </p:txBody>
      </p:sp>
      <p:sp>
        <p:nvSpPr>
          <p:cNvPr id="7" name="TextBox 7"/>
          <p:cNvSpPr txBox="1"/>
          <p:nvPr/>
        </p:nvSpPr>
        <p:spPr>
          <a:xfrm>
            <a:off x="3353082" y="3300511"/>
            <a:ext cx="7805592" cy="2127360"/>
          </a:xfrm>
          <a:prstGeom prst="rect">
            <a:avLst/>
          </a:prstGeom>
        </p:spPr>
        <p:txBody>
          <a:bodyPr lIns="0" tIns="0" rIns="0" bIns="0" rtlCol="0" anchor="t">
            <a:spAutoFit/>
          </a:bodyPr>
          <a:lstStyle/>
          <a:p>
            <a:pPr>
              <a:lnSpc>
                <a:spcPts val="2439"/>
              </a:lnSpc>
              <a:spcBef>
                <a:spcPct val="0"/>
              </a:spcBef>
            </a:pPr>
            <a:r>
              <a:rPr lang="en-US" sz="1742">
                <a:solidFill>
                  <a:srgbClr val="293237"/>
                </a:solidFill>
                <a:latin typeface="Open Sans Light"/>
              </a:rPr>
              <a:t>This is the body's first line of defense, and it provides immediate, non-specific protection against a wide range of pathogens. Innate immunity includes physical barriers like the skin and mucous membranes, as well as various immune cells such as macrophages, neutrophils, and natural killer cells. These cells work to identify and eliminate pathogens and activate inflammation responses. Innate immunity is present from birth and does not require prior exposure to a specific pathogen to be effective.</a:t>
            </a:r>
          </a:p>
        </p:txBody>
      </p:sp>
      <p:sp>
        <p:nvSpPr>
          <p:cNvPr id="8" name="TextBox 8"/>
          <p:cNvSpPr txBox="1"/>
          <p:nvPr/>
        </p:nvSpPr>
        <p:spPr>
          <a:xfrm>
            <a:off x="2036859" y="5579833"/>
            <a:ext cx="1233263" cy="1031217"/>
          </a:xfrm>
          <a:prstGeom prst="rect">
            <a:avLst/>
          </a:prstGeom>
        </p:spPr>
        <p:txBody>
          <a:bodyPr lIns="0" tIns="0" rIns="0" bIns="0" rtlCol="0" anchor="t">
            <a:spAutoFit/>
          </a:bodyPr>
          <a:lstStyle/>
          <a:p>
            <a:pPr algn="ctr">
              <a:lnSpc>
                <a:spcPts val="8043"/>
              </a:lnSpc>
            </a:pPr>
            <a:r>
              <a:rPr lang="en-US" sz="5745">
                <a:solidFill>
                  <a:srgbClr val="00878E"/>
                </a:solidFill>
                <a:latin typeface="Poppins Ultra-Bold"/>
              </a:rPr>
              <a:t>02</a:t>
            </a:r>
          </a:p>
        </p:txBody>
      </p:sp>
      <p:sp>
        <p:nvSpPr>
          <p:cNvPr id="9" name="TextBox 9"/>
          <p:cNvSpPr txBox="1"/>
          <p:nvPr/>
        </p:nvSpPr>
        <p:spPr>
          <a:xfrm>
            <a:off x="3270122" y="5916195"/>
            <a:ext cx="3911841"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Adaptive Immunity:</a:t>
            </a:r>
          </a:p>
        </p:txBody>
      </p:sp>
      <p:sp>
        <p:nvSpPr>
          <p:cNvPr id="10" name="TextBox 10"/>
          <p:cNvSpPr txBox="1"/>
          <p:nvPr/>
        </p:nvSpPr>
        <p:spPr>
          <a:xfrm>
            <a:off x="3270122" y="6582475"/>
            <a:ext cx="7971513" cy="2127360"/>
          </a:xfrm>
          <a:prstGeom prst="rect">
            <a:avLst/>
          </a:prstGeom>
        </p:spPr>
        <p:txBody>
          <a:bodyPr lIns="0" tIns="0" rIns="0" bIns="0" rtlCol="0" anchor="t">
            <a:spAutoFit/>
          </a:bodyPr>
          <a:lstStyle/>
          <a:p>
            <a:pPr>
              <a:lnSpc>
                <a:spcPts val="2439"/>
              </a:lnSpc>
              <a:spcBef>
                <a:spcPct val="0"/>
              </a:spcBef>
            </a:pPr>
            <a:r>
              <a:rPr lang="en-US" sz="1742">
                <a:solidFill>
                  <a:srgbClr val="293237"/>
                </a:solidFill>
                <a:latin typeface="Open Sans Light"/>
              </a:rPr>
              <a:t>Also known as acquired immunity, this component is highly specific and develops over time as the body encounters various pathogens. The adaptive immune system remembers previous encounters with pathogens and can mount a more targeted and efficient response upon re-exposure. Key players in the adaptive immune system are B cells and T cells, which produce antibodies and coordinate immune responses. Antibodies are proteins that can specifically recognize and bind to pathogens, marking them for destruction.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380139" y="5265853"/>
            <a:ext cx="1565125" cy="2159753"/>
            <a:chOff x="0" y="0"/>
            <a:chExt cx="1699920" cy="2345760"/>
          </a:xfrm>
        </p:grpSpPr>
        <p:sp>
          <p:nvSpPr>
            <p:cNvPr id="3" name="Freeform 3"/>
            <p:cNvSpPr/>
            <p:nvPr/>
          </p:nvSpPr>
          <p:spPr>
            <a:xfrm>
              <a:off x="0" y="0"/>
              <a:ext cx="1699895" cy="2345817"/>
            </a:xfrm>
            <a:custGeom>
              <a:avLst/>
              <a:gdLst/>
              <a:ahLst/>
              <a:cxnLst/>
              <a:rect l="l" t="t" r="r" b="b"/>
              <a:pathLst>
                <a:path w="1699895" h="2345817">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id="4" name="Group 4"/>
          <p:cNvGrpSpPr/>
          <p:nvPr/>
        </p:nvGrpSpPr>
        <p:grpSpPr>
          <a:xfrm>
            <a:off x="9407989" y="3838614"/>
            <a:ext cx="2414972" cy="2088821"/>
            <a:chOff x="0" y="0"/>
            <a:chExt cx="2622960" cy="2268720"/>
          </a:xfrm>
        </p:grpSpPr>
        <p:sp>
          <p:nvSpPr>
            <p:cNvPr id="5" name="Freeform 5"/>
            <p:cNvSpPr/>
            <p:nvPr/>
          </p:nvSpPr>
          <p:spPr>
            <a:xfrm>
              <a:off x="0" y="0"/>
              <a:ext cx="2622931" cy="2268728"/>
            </a:xfrm>
            <a:custGeom>
              <a:avLst/>
              <a:gdLst/>
              <a:ahLst/>
              <a:cxnLst/>
              <a:rect l="l" t="t" r="r" b="b"/>
              <a:pathLst>
                <a:path w="2622931" h="2268728">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id="6" name="Group 6"/>
          <p:cNvGrpSpPr/>
          <p:nvPr/>
        </p:nvGrpSpPr>
        <p:grpSpPr>
          <a:xfrm>
            <a:off x="11380802" y="2612235"/>
            <a:ext cx="1564462" cy="2159090"/>
            <a:chOff x="0" y="0"/>
            <a:chExt cx="1699200" cy="2345040"/>
          </a:xfrm>
        </p:grpSpPr>
        <p:sp>
          <p:nvSpPr>
            <p:cNvPr id="7" name="Freeform 7"/>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id="8" name="Group 8"/>
          <p:cNvGrpSpPr/>
          <p:nvPr/>
        </p:nvGrpSpPr>
        <p:grpSpPr>
          <a:xfrm>
            <a:off x="9375507" y="1204882"/>
            <a:ext cx="2412320" cy="2090810"/>
            <a:chOff x="0" y="0"/>
            <a:chExt cx="2620080" cy="2270880"/>
          </a:xfrm>
        </p:grpSpPr>
        <p:sp>
          <p:nvSpPr>
            <p:cNvPr id="9" name="Freeform 9"/>
            <p:cNvSpPr/>
            <p:nvPr/>
          </p:nvSpPr>
          <p:spPr>
            <a:xfrm>
              <a:off x="0" y="0"/>
              <a:ext cx="2620010" cy="2270887"/>
            </a:xfrm>
            <a:custGeom>
              <a:avLst/>
              <a:gdLst/>
              <a:ahLst/>
              <a:cxnLst/>
              <a:rect l="l" t="t" r="r" b="b"/>
              <a:pathLst>
                <a:path w="2620010" h="2270887">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id="10" name="Group 10"/>
          <p:cNvGrpSpPr/>
          <p:nvPr/>
        </p:nvGrpSpPr>
        <p:grpSpPr>
          <a:xfrm>
            <a:off x="12623753" y="4068642"/>
            <a:ext cx="1565787" cy="1898567"/>
            <a:chOff x="0" y="0"/>
            <a:chExt cx="1700640" cy="2062080"/>
          </a:xfrm>
        </p:grpSpPr>
        <p:sp>
          <p:nvSpPr>
            <p:cNvPr id="11" name="Freeform 11"/>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id="12" name="Group 12"/>
          <p:cNvGrpSpPr/>
          <p:nvPr/>
        </p:nvGrpSpPr>
        <p:grpSpPr>
          <a:xfrm>
            <a:off x="13697664" y="2699076"/>
            <a:ext cx="2416298" cy="2088821"/>
            <a:chOff x="0" y="0"/>
            <a:chExt cx="2624400" cy="2268720"/>
          </a:xfrm>
        </p:grpSpPr>
        <p:sp>
          <p:nvSpPr>
            <p:cNvPr id="13" name="Freeform 13"/>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id="14" name="Group 14"/>
          <p:cNvGrpSpPr/>
          <p:nvPr/>
        </p:nvGrpSpPr>
        <p:grpSpPr>
          <a:xfrm>
            <a:off x="12623753" y="6722261"/>
            <a:ext cx="1565787" cy="1899230"/>
            <a:chOff x="0" y="0"/>
            <a:chExt cx="1700640" cy="2062800"/>
          </a:xfrm>
        </p:grpSpPr>
        <p:sp>
          <p:nvSpPr>
            <p:cNvPr id="15" name="Freeform 15"/>
            <p:cNvSpPr/>
            <p:nvPr/>
          </p:nvSpPr>
          <p:spPr>
            <a:xfrm>
              <a:off x="0" y="0"/>
              <a:ext cx="1700657" cy="2062861"/>
            </a:xfrm>
            <a:custGeom>
              <a:avLst/>
              <a:gdLst/>
              <a:ahLst/>
              <a:cxnLst/>
              <a:rect l="l" t="t" r="r" b="b"/>
              <a:pathLst>
                <a:path w="1700657" h="2062861">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id="16" name="Group 16"/>
          <p:cNvGrpSpPr/>
          <p:nvPr/>
        </p:nvGrpSpPr>
        <p:grpSpPr>
          <a:xfrm>
            <a:off x="13724180" y="5432243"/>
            <a:ext cx="2416298" cy="2091473"/>
            <a:chOff x="0" y="0"/>
            <a:chExt cx="2624400" cy="2271600"/>
          </a:xfrm>
        </p:grpSpPr>
        <p:sp>
          <p:nvSpPr>
            <p:cNvPr id="17" name="Freeform 17"/>
            <p:cNvSpPr/>
            <p:nvPr/>
          </p:nvSpPr>
          <p:spPr>
            <a:xfrm>
              <a:off x="0" y="0"/>
              <a:ext cx="2624455" cy="2271649"/>
            </a:xfrm>
            <a:custGeom>
              <a:avLst/>
              <a:gdLst/>
              <a:ahLst/>
              <a:cxnLst/>
              <a:rect l="l" t="t" r="r" b="b"/>
              <a:pathLst>
                <a:path w="2624455" h="2271649">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grpSp>
        <p:nvGrpSpPr>
          <p:cNvPr id="18" name="Group 18"/>
          <p:cNvGrpSpPr/>
          <p:nvPr/>
        </p:nvGrpSpPr>
        <p:grpSpPr>
          <a:xfrm>
            <a:off x="1410699" y="3030212"/>
            <a:ext cx="1160182" cy="997032"/>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01</a:t>
              </a:r>
            </a:p>
          </p:txBody>
        </p:sp>
      </p:grpSp>
      <p:sp>
        <p:nvSpPr>
          <p:cNvPr id="21" name="TextBox 21"/>
          <p:cNvSpPr txBox="1"/>
          <p:nvPr/>
        </p:nvSpPr>
        <p:spPr>
          <a:xfrm>
            <a:off x="9523922" y="1453816"/>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01</a:t>
            </a:r>
          </a:p>
        </p:txBody>
      </p:sp>
      <p:sp>
        <p:nvSpPr>
          <p:cNvPr id="22" name="TextBox 22"/>
          <p:cNvSpPr txBox="1"/>
          <p:nvPr/>
        </p:nvSpPr>
        <p:spPr>
          <a:xfrm>
            <a:off x="13875700" y="2987050"/>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02</a:t>
            </a:r>
          </a:p>
        </p:txBody>
      </p:sp>
      <p:sp>
        <p:nvSpPr>
          <p:cNvPr id="23" name="TextBox 23"/>
          <p:cNvSpPr txBox="1"/>
          <p:nvPr/>
        </p:nvSpPr>
        <p:spPr>
          <a:xfrm>
            <a:off x="9551555" y="4126588"/>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03</a:t>
            </a:r>
          </a:p>
        </p:txBody>
      </p:sp>
      <p:sp>
        <p:nvSpPr>
          <p:cNvPr id="24" name="TextBox 24"/>
          <p:cNvSpPr txBox="1"/>
          <p:nvPr/>
        </p:nvSpPr>
        <p:spPr>
          <a:xfrm>
            <a:off x="13902216" y="5814809"/>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04</a:t>
            </a:r>
          </a:p>
        </p:txBody>
      </p:sp>
      <p:sp>
        <p:nvSpPr>
          <p:cNvPr id="25" name="TextBox 25"/>
          <p:cNvSpPr txBox="1"/>
          <p:nvPr/>
        </p:nvSpPr>
        <p:spPr>
          <a:xfrm>
            <a:off x="1410699" y="195975"/>
            <a:ext cx="7601564" cy="2336706"/>
          </a:xfrm>
          <a:prstGeom prst="rect">
            <a:avLst/>
          </a:prstGeom>
        </p:spPr>
        <p:txBody>
          <a:bodyPr lIns="0" tIns="0" rIns="0" bIns="0" rtlCol="0" anchor="t">
            <a:spAutoFit/>
          </a:bodyPr>
          <a:lstStyle/>
          <a:p>
            <a:pPr>
              <a:lnSpc>
                <a:spcPts val="9215"/>
              </a:lnSpc>
            </a:pPr>
            <a:r>
              <a:rPr lang="en-US" sz="6582">
                <a:solidFill>
                  <a:srgbClr val="5062C6"/>
                </a:solidFill>
                <a:latin typeface="Poppins Ultra-Bold"/>
              </a:rPr>
              <a:t>The immune system function</a:t>
            </a:r>
          </a:p>
        </p:txBody>
      </p:sp>
      <p:sp>
        <p:nvSpPr>
          <p:cNvPr id="26" name="TextBox 26"/>
          <p:cNvSpPr txBox="1"/>
          <p:nvPr/>
        </p:nvSpPr>
        <p:spPr>
          <a:xfrm>
            <a:off x="2643962" y="4158517"/>
            <a:ext cx="2240985" cy="356207"/>
          </a:xfrm>
          <a:prstGeom prst="rect">
            <a:avLst/>
          </a:prstGeom>
        </p:spPr>
        <p:txBody>
          <a:bodyPr lIns="0" tIns="0" rIns="0" bIns="0" rtlCol="0" anchor="t">
            <a:spAutoFit/>
          </a:bodyPr>
          <a:lstStyle/>
          <a:p>
            <a:pPr>
              <a:lnSpc>
                <a:spcPts val="2959"/>
              </a:lnSpc>
            </a:pPr>
            <a:r>
              <a:rPr lang="en-US" sz="2113">
                <a:solidFill>
                  <a:srgbClr val="568CCD"/>
                </a:solidFill>
                <a:latin typeface="Open Sans Bold"/>
              </a:rPr>
              <a:t>Activation:</a:t>
            </a:r>
          </a:p>
        </p:txBody>
      </p:sp>
      <p:sp>
        <p:nvSpPr>
          <p:cNvPr id="27" name="TextBox 27"/>
          <p:cNvSpPr txBox="1"/>
          <p:nvPr/>
        </p:nvSpPr>
        <p:spPr>
          <a:xfrm>
            <a:off x="2643962" y="4508132"/>
            <a:ext cx="6222072" cy="757721"/>
          </a:xfrm>
          <a:prstGeom prst="rect">
            <a:avLst/>
          </a:prstGeom>
        </p:spPr>
        <p:txBody>
          <a:bodyPr lIns="0" tIns="0" rIns="0" bIns="0" rtlCol="0" anchor="t">
            <a:spAutoFit/>
          </a:bodyPr>
          <a:lstStyle/>
          <a:p>
            <a:pPr>
              <a:lnSpc>
                <a:spcPts val="2024"/>
              </a:lnSpc>
              <a:spcBef>
                <a:spcPct val="0"/>
              </a:spcBef>
            </a:pPr>
            <a:r>
              <a:rPr lang="en-US" sz="1446">
                <a:solidFill>
                  <a:srgbClr val="293237"/>
                </a:solidFill>
                <a:latin typeface="Open Sans Light"/>
              </a:rPr>
              <a:t>Once a pathogen is detected, immune cells and proteins are activated to respond. In the case of adaptive immunity, B cells and T cells are activated to produce antibodies and coordinate an immune response.</a:t>
            </a:r>
          </a:p>
        </p:txBody>
      </p:sp>
      <p:grpSp>
        <p:nvGrpSpPr>
          <p:cNvPr id="28" name="Group 28"/>
          <p:cNvGrpSpPr/>
          <p:nvPr/>
        </p:nvGrpSpPr>
        <p:grpSpPr>
          <a:xfrm>
            <a:off x="1410699" y="4246766"/>
            <a:ext cx="1160182" cy="997032"/>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id="30" name="TextBox 30"/>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02</a:t>
              </a:r>
            </a:p>
          </p:txBody>
        </p:sp>
      </p:grpSp>
      <p:sp>
        <p:nvSpPr>
          <p:cNvPr id="31" name="TextBox 31"/>
          <p:cNvSpPr txBox="1"/>
          <p:nvPr/>
        </p:nvSpPr>
        <p:spPr>
          <a:xfrm>
            <a:off x="2643962" y="2961306"/>
            <a:ext cx="2240985" cy="356207"/>
          </a:xfrm>
          <a:prstGeom prst="rect">
            <a:avLst/>
          </a:prstGeom>
        </p:spPr>
        <p:txBody>
          <a:bodyPr lIns="0" tIns="0" rIns="0" bIns="0" rtlCol="0" anchor="t">
            <a:spAutoFit/>
          </a:bodyPr>
          <a:lstStyle/>
          <a:p>
            <a:pPr>
              <a:lnSpc>
                <a:spcPts val="2959"/>
              </a:lnSpc>
            </a:pPr>
            <a:r>
              <a:rPr lang="en-US" sz="2113">
                <a:solidFill>
                  <a:srgbClr val="16948A"/>
                </a:solidFill>
                <a:latin typeface="Open Sans Bold"/>
              </a:rPr>
              <a:t>Detection: </a:t>
            </a:r>
          </a:p>
        </p:txBody>
      </p:sp>
      <p:sp>
        <p:nvSpPr>
          <p:cNvPr id="32" name="TextBox 32"/>
          <p:cNvSpPr txBox="1"/>
          <p:nvPr/>
        </p:nvSpPr>
        <p:spPr>
          <a:xfrm>
            <a:off x="2643962" y="3310922"/>
            <a:ext cx="6011552" cy="757721"/>
          </a:xfrm>
          <a:prstGeom prst="rect">
            <a:avLst/>
          </a:prstGeom>
        </p:spPr>
        <p:txBody>
          <a:bodyPr lIns="0" tIns="0" rIns="0" bIns="0" rtlCol="0" anchor="t">
            <a:spAutoFit/>
          </a:bodyPr>
          <a:lstStyle/>
          <a:p>
            <a:pPr>
              <a:lnSpc>
                <a:spcPts val="2024"/>
              </a:lnSpc>
              <a:spcBef>
                <a:spcPct val="0"/>
              </a:spcBef>
            </a:pPr>
            <a:r>
              <a:rPr lang="en-US" sz="1446">
                <a:solidFill>
                  <a:srgbClr val="293237"/>
                </a:solidFill>
                <a:latin typeface="Open Sans Light"/>
              </a:rPr>
              <a:t>Immune cells and receptors recognize the presence of foreign substances, such as antigens on the surface of pathogens. These antigens act as "red flags" that trigger the immune response.</a:t>
            </a:r>
          </a:p>
        </p:txBody>
      </p:sp>
      <p:grpSp>
        <p:nvGrpSpPr>
          <p:cNvPr id="33" name="Group 33"/>
          <p:cNvGrpSpPr/>
          <p:nvPr/>
        </p:nvGrpSpPr>
        <p:grpSpPr>
          <a:xfrm>
            <a:off x="1432612" y="5477635"/>
            <a:ext cx="1160182" cy="997032"/>
            <a:chOff x="0" y="0"/>
            <a:chExt cx="812800" cy="698500"/>
          </a:xfrm>
        </p:grpSpPr>
        <p:sp>
          <p:nvSpPr>
            <p:cNvPr id="34" name="Freeform 3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id="35" name="TextBox 35"/>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03</a:t>
              </a:r>
            </a:p>
          </p:txBody>
        </p:sp>
      </p:grpSp>
      <p:sp>
        <p:nvSpPr>
          <p:cNvPr id="36" name="TextBox 36"/>
          <p:cNvSpPr txBox="1"/>
          <p:nvPr/>
        </p:nvSpPr>
        <p:spPr>
          <a:xfrm>
            <a:off x="2665875" y="6601790"/>
            <a:ext cx="2240985" cy="356207"/>
          </a:xfrm>
          <a:prstGeom prst="rect">
            <a:avLst/>
          </a:prstGeom>
        </p:spPr>
        <p:txBody>
          <a:bodyPr lIns="0" tIns="0" rIns="0" bIns="0" rtlCol="0" anchor="t">
            <a:spAutoFit/>
          </a:bodyPr>
          <a:lstStyle/>
          <a:p>
            <a:pPr>
              <a:lnSpc>
                <a:spcPts val="2959"/>
              </a:lnSpc>
            </a:pPr>
            <a:r>
              <a:rPr lang="en-US" sz="2113">
                <a:solidFill>
                  <a:srgbClr val="568CCD"/>
                </a:solidFill>
                <a:latin typeface="Open Sans Bold"/>
              </a:rPr>
              <a:t>Memory: </a:t>
            </a:r>
          </a:p>
        </p:txBody>
      </p:sp>
      <p:sp>
        <p:nvSpPr>
          <p:cNvPr id="37" name="TextBox 37"/>
          <p:cNvSpPr txBox="1"/>
          <p:nvPr/>
        </p:nvSpPr>
        <p:spPr>
          <a:xfrm>
            <a:off x="2665875" y="6951405"/>
            <a:ext cx="6346388" cy="757721"/>
          </a:xfrm>
          <a:prstGeom prst="rect">
            <a:avLst/>
          </a:prstGeom>
        </p:spPr>
        <p:txBody>
          <a:bodyPr lIns="0" tIns="0" rIns="0" bIns="0" rtlCol="0" anchor="t">
            <a:spAutoFit/>
          </a:bodyPr>
          <a:lstStyle/>
          <a:p>
            <a:pPr>
              <a:lnSpc>
                <a:spcPts val="2024"/>
              </a:lnSpc>
              <a:spcBef>
                <a:spcPct val="0"/>
              </a:spcBef>
            </a:pPr>
            <a:r>
              <a:rPr lang="en-US" sz="1446">
                <a:solidFill>
                  <a:srgbClr val="293237"/>
                </a:solidFill>
                <a:latin typeface="Open Sans Light"/>
              </a:rPr>
              <a:t>After the infection is resolved, the adaptive immune system "remembers" the pathogen, creating a pool of memory cells that can mount a quicker and more effective response if the same pathogen is encountered in the future.</a:t>
            </a:r>
          </a:p>
        </p:txBody>
      </p:sp>
      <p:grpSp>
        <p:nvGrpSpPr>
          <p:cNvPr id="38" name="Group 38"/>
          <p:cNvGrpSpPr/>
          <p:nvPr/>
        </p:nvGrpSpPr>
        <p:grpSpPr>
          <a:xfrm>
            <a:off x="1432612" y="6690039"/>
            <a:ext cx="1160182" cy="997032"/>
            <a:chOff x="0" y="0"/>
            <a:chExt cx="812800" cy="698500"/>
          </a:xfrm>
        </p:grpSpPr>
        <p:sp>
          <p:nvSpPr>
            <p:cNvPr id="39" name="Freeform 3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id="40" name="TextBox 40"/>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04</a:t>
              </a:r>
            </a:p>
          </p:txBody>
        </p:sp>
      </p:grpSp>
      <p:sp>
        <p:nvSpPr>
          <p:cNvPr id="41" name="TextBox 41"/>
          <p:cNvSpPr txBox="1"/>
          <p:nvPr/>
        </p:nvSpPr>
        <p:spPr>
          <a:xfrm>
            <a:off x="2665875" y="5408728"/>
            <a:ext cx="2240985" cy="356207"/>
          </a:xfrm>
          <a:prstGeom prst="rect">
            <a:avLst/>
          </a:prstGeom>
        </p:spPr>
        <p:txBody>
          <a:bodyPr lIns="0" tIns="0" rIns="0" bIns="0" rtlCol="0" anchor="t">
            <a:spAutoFit/>
          </a:bodyPr>
          <a:lstStyle/>
          <a:p>
            <a:pPr>
              <a:lnSpc>
                <a:spcPts val="2959"/>
              </a:lnSpc>
            </a:pPr>
            <a:r>
              <a:rPr lang="en-US" sz="2113">
                <a:solidFill>
                  <a:srgbClr val="16948A"/>
                </a:solidFill>
                <a:latin typeface="Open Sans Bold"/>
              </a:rPr>
              <a:t>Response</a:t>
            </a:r>
          </a:p>
        </p:txBody>
      </p:sp>
      <p:sp>
        <p:nvSpPr>
          <p:cNvPr id="42" name="TextBox 42"/>
          <p:cNvSpPr txBox="1"/>
          <p:nvPr/>
        </p:nvSpPr>
        <p:spPr>
          <a:xfrm>
            <a:off x="2665875" y="5758344"/>
            <a:ext cx="6946004" cy="757721"/>
          </a:xfrm>
          <a:prstGeom prst="rect">
            <a:avLst/>
          </a:prstGeom>
        </p:spPr>
        <p:txBody>
          <a:bodyPr lIns="0" tIns="0" rIns="0" bIns="0" rtlCol="0" anchor="t">
            <a:spAutoFit/>
          </a:bodyPr>
          <a:lstStyle/>
          <a:p>
            <a:pPr>
              <a:lnSpc>
                <a:spcPts val="2024"/>
              </a:lnSpc>
              <a:spcBef>
                <a:spcPct val="0"/>
              </a:spcBef>
            </a:pPr>
            <a:r>
              <a:rPr lang="en-US" sz="1446">
                <a:solidFill>
                  <a:srgbClr val="293237"/>
                </a:solidFill>
                <a:latin typeface="Open Sans Light"/>
              </a:rPr>
              <a:t>Immune cells and molecules work together to eliminate the invading pathogen. This may involve phagocytosis (engulfing and digesting the pathogen), the release of toxic molecules, and the recruitment of more immune cells to the site of infection.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912499" y="-3549895"/>
            <a:ext cx="6923758" cy="14385424"/>
            <a:chOff x="0" y="0"/>
            <a:chExt cx="1769042" cy="3675522"/>
          </a:xfrm>
        </p:grpSpPr>
        <p:sp>
          <p:nvSpPr>
            <p:cNvPr id="3" name="Freeform 3"/>
            <p:cNvSpPr/>
            <p:nvPr/>
          </p:nvSpPr>
          <p:spPr>
            <a:xfrm>
              <a:off x="0" y="0"/>
              <a:ext cx="1769042" cy="3675522"/>
            </a:xfrm>
            <a:custGeom>
              <a:avLst/>
              <a:gdLst/>
              <a:ahLst/>
              <a:cxnLst/>
              <a:rect l="l" t="t" r="r" b="b"/>
              <a:pathLst>
                <a:path w="1769042" h="3675522">
                  <a:moveTo>
                    <a:pt x="0" y="0"/>
                  </a:moveTo>
                  <a:lnTo>
                    <a:pt x="1769042" y="0"/>
                  </a:lnTo>
                  <a:lnTo>
                    <a:pt x="1769042" y="3675522"/>
                  </a:lnTo>
                  <a:lnTo>
                    <a:pt x="0" y="3675522"/>
                  </a:lnTo>
                  <a:close/>
                </a:path>
              </a:pathLst>
            </a:custGeom>
            <a:solidFill>
              <a:srgbClr val="16948A"/>
            </a:solidFill>
          </p:spPr>
        </p:sp>
        <p:sp>
          <p:nvSpPr>
            <p:cNvPr id="4" name="TextBox 4"/>
            <p:cNvSpPr txBox="1"/>
            <p:nvPr/>
          </p:nvSpPr>
          <p:spPr>
            <a:xfrm>
              <a:off x="0" y="-38100"/>
              <a:ext cx="1769042" cy="37136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912936" y="7342192"/>
            <a:ext cx="5033871" cy="4989825"/>
          </a:xfrm>
          <a:custGeom>
            <a:avLst/>
            <a:gdLst/>
            <a:ahLst/>
            <a:cxnLst/>
            <a:rect l="l" t="t" r="r" b="b"/>
            <a:pathLst>
              <a:path w="5033871" h="4989825">
                <a:moveTo>
                  <a:pt x="0" y="0"/>
                </a:moveTo>
                <a:lnTo>
                  <a:pt x="5033871" y="0"/>
                </a:lnTo>
                <a:lnTo>
                  <a:pt x="5033871" y="4989824"/>
                </a:lnTo>
                <a:lnTo>
                  <a:pt x="0" y="4989824"/>
                </a:lnTo>
                <a:lnTo>
                  <a:pt x="0" y="0"/>
                </a:lnTo>
                <a:close/>
              </a:path>
            </a:pathLst>
          </a:custGeom>
          <a:blipFill>
            <a:blip r:embed="rId2"/>
            <a:stretch>
              <a:fillRect/>
            </a:stretch>
          </a:blipFill>
        </p:spPr>
      </p:sp>
      <p:sp>
        <p:nvSpPr>
          <p:cNvPr id="6" name="Freeform 6"/>
          <p:cNvSpPr/>
          <p:nvPr/>
        </p:nvSpPr>
        <p:spPr>
          <a:xfrm>
            <a:off x="12056454" y="7342192"/>
            <a:ext cx="1664728" cy="1836942"/>
          </a:xfrm>
          <a:custGeom>
            <a:avLst/>
            <a:gdLst/>
            <a:ahLst/>
            <a:cxnLst/>
            <a:rect l="l" t="t" r="r" b="b"/>
            <a:pathLst>
              <a:path w="1664728" h="1836942">
                <a:moveTo>
                  <a:pt x="0" y="0"/>
                </a:moveTo>
                <a:lnTo>
                  <a:pt x="1664728" y="0"/>
                </a:lnTo>
                <a:lnTo>
                  <a:pt x="1664728" y="1836941"/>
                </a:lnTo>
                <a:lnTo>
                  <a:pt x="0" y="1836941"/>
                </a:lnTo>
                <a:lnTo>
                  <a:pt x="0" y="0"/>
                </a:lnTo>
                <a:close/>
              </a:path>
            </a:pathLst>
          </a:custGeom>
          <a:blipFill>
            <a:blip r:embed="rId3"/>
            <a:stretch>
              <a:fillRect/>
            </a:stretch>
          </a:blipFill>
        </p:spPr>
      </p:sp>
      <p:sp>
        <p:nvSpPr>
          <p:cNvPr id="7" name="Freeform 7"/>
          <p:cNvSpPr/>
          <p:nvPr/>
        </p:nvSpPr>
        <p:spPr>
          <a:xfrm rot="-2917627">
            <a:off x="10118231" y="7366178"/>
            <a:ext cx="2030048" cy="672453"/>
          </a:xfrm>
          <a:custGeom>
            <a:avLst/>
            <a:gdLst/>
            <a:ahLst/>
            <a:cxnLst/>
            <a:rect l="l" t="t" r="r" b="b"/>
            <a:pathLst>
              <a:path w="2030048" h="672453">
                <a:moveTo>
                  <a:pt x="0" y="0"/>
                </a:moveTo>
                <a:lnTo>
                  <a:pt x="2030047" y="0"/>
                </a:lnTo>
                <a:lnTo>
                  <a:pt x="2030047" y="672453"/>
                </a:lnTo>
                <a:lnTo>
                  <a:pt x="0" y="672453"/>
                </a:lnTo>
                <a:lnTo>
                  <a:pt x="0" y="0"/>
                </a:lnTo>
                <a:close/>
              </a:path>
            </a:pathLst>
          </a:custGeom>
          <a:blipFill>
            <a:blip r:embed="rId4"/>
            <a:stretch>
              <a:fillRect/>
            </a:stretch>
          </a:blipFill>
        </p:spPr>
      </p:sp>
      <p:sp>
        <p:nvSpPr>
          <p:cNvPr id="8" name="Freeform 8"/>
          <p:cNvSpPr/>
          <p:nvPr/>
        </p:nvSpPr>
        <p:spPr>
          <a:xfrm rot="-6752782">
            <a:off x="11493960" y="9121875"/>
            <a:ext cx="823701" cy="272851"/>
          </a:xfrm>
          <a:custGeom>
            <a:avLst/>
            <a:gdLst/>
            <a:ahLst/>
            <a:cxnLst/>
            <a:rect l="l" t="t" r="r" b="b"/>
            <a:pathLst>
              <a:path w="823701" h="272851">
                <a:moveTo>
                  <a:pt x="0" y="0"/>
                </a:moveTo>
                <a:lnTo>
                  <a:pt x="823701" y="0"/>
                </a:lnTo>
                <a:lnTo>
                  <a:pt x="823701" y="272850"/>
                </a:lnTo>
                <a:lnTo>
                  <a:pt x="0" y="272850"/>
                </a:lnTo>
                <a:lnTo>
                  <a:pt x="0" y="0"/>
                </a:lnTo>
                <a:close/>
              </a:path>
            </a:pathLst>
          </a:custGeom>
          <a:blipFill>
            <a:blip r:embed="rId4"/>
            <a:stretch>
              <a:fillRect/>
            </a:stretch>
          </a:blipFill>
        </p:spPr>
      </p:sp>
      <p:sp>
        <p:nvSpPr>
          <p:cNvPr id="9" name="Freeform 9"/>
          <p:cNvSpPr/>
          <p:nvPr/>
        </p:nvSpPr>
        <p:spPr>
          <a:xfrm>
            <a:off x="14413392" y="-3148359"/>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2">
              <a:alphaModFix amt="31999"/>
            </a:blip>
            <a:stretch>
              <a:fillRect/>
            </a:stretch>
          </a:blipFill>
        </p:spPr>
      </p:sp>
      <p:sp>
        <p:nvSpPr>
          <p:cNvPr id="10" name="Freeform 10"/>
          <p:cNvSpPr/>
          <p:nvPr/>
        </p:nvSpPr>
        <p:spPr>
          <a:xfrm>
            <a:off x="1658516" y="2470730"/>
            <a:ext cx="7431725" cy="7018272"/>
          </a:xfrm>
          <a:custGeom>
            <a:avLst/>
            <a:gdLst/>
            <a:ahLst/>
            <a:cxnLst/>
            <a:rect l="l" t="t" r="r" b="b"/>
            <a:pathLst>
              <a:path w="7431725" h="7018272">
                <a:moveTo>
                  <a:pt x="0" y="0"/>
                </a:moveTo>
                <a:lnTo>
                  <a:pt x="7431724" y="0"/>
                </a:lnTo>
                <a:lnTo>
                  <a:pt x="7431724" y="7018272"/>
                </a:lnTo>
                <a:lnTo>
                  <a:pt x="0" y="7018272"/>
                </a:lnTo>
                <a:lnTo>
                  <a:pt x="0" y="0"/>
                </a:lnTo>
                <a:close/>
              </a:path>
            </a:pathLst>
          </a:custGeom>
          <a:blipFill>
            <a:blip r:embed="rId5"/>
            <a:stretch>
              <a:fillRect l="-9571" t="-13381" r="-2552" b="-5347"/>
            </a:stretch>
          </a:blipFill>
        </p:spPr>
      </p:sp>
      <p:sp>
        <p:nvSpPr>
          <p:cNvPr id="11" name="TextBox 11"/>
          <p:cNvSpPr txBox="1"/>
          <p:nvPr/>
        </p:nvSpPr>
        <p:spPr>
          <a:xfrm>
            <a:off x="1912499" y="146453"/>
            <a:ext cx="6728357" cy="2001210"/>
          </a:xfrm>
          <a:prstGeom prst="rect">
            <a:avLst/>
          </a:prstGeom>
        </p:spPr>
        <p:txBody>
          <a:bodyPr lIns="0" tIns="0" rIns="0" bIns="0" rtlCol="0" anchor="t">
            <a:spAutoFit/>
          </a:bodyPr>
          <a:lstStyle/>
          <a:p>
            <a:pPr algn="ctr">
              <a:lnSpc>
                <a:spcPts val="7822"/>
              </a:lnSpc>
            </a:pPr>
            <a:r>
              <a:rPr lang="en-US" sz="5587" spc="128">
                <a:solidFill>
                  <a:srgbClr val="F4F4F4"/>
                </a:solidFill>
                <a:latin typeface="Poppins Ultra-Bold"/>
              </a:rPr>
              <a:t>Lymphatic System</a:t>
            </a:r>
          </a:p>
        </p:txBody>
      </p:sp>
      <p:sp>
        <p:nvSpPr>
          <p:cNvPr id="12" name="TextBox 12"/>
          <p:cNvSpPr txBox="1"/>
          <p:nvPr/>
        </p:nvSpPr>
        <p:spPr>
          <a:xfrm>
            <a:off x="9502932" y="3184102"/>
            <a:ext cx="3385885" cy="463269"/>
          </a:xfrm>
          <a:prstGeom prst="rect">
            <a:avLst/>
          </a:prstGeom>
        </p:spPr>
        <p:txBody>
          <a:bodyPr lIns="0" tIns="0" rIns="0" bIns="0" rtlCol="0" anchor="t">
            <a:spAutoFit/>
          </a:bodyPr>
          <a:lstStyle/>
          <a:p>
            <a:pPr>
              <a:lnSpc>
                <a:spcPts val="3778"/>
              </a:lnSpc>
            </a:pPr>
            <a:r>
              <a:rPr lang="en-US" sz="2698">
                <a:solidFill>
                  <a:srgbClr val="00878E"/>
                </a:solidFill>
                <a:latin typeface="Open Sans Bold"/>
              </a:rPr>
              <a:t>Introduction</a:t>
            </a:r>
          </a:p>
        </p:txBody>
      </p:sp>
      <p:sp>
        <p:nvSpPr>
          <p:cNvPr id="13" name="TextBox 13"/>
          <p:cNvSpPr txBox="1"/>
          <p:nvPr/>
        </p:nvSpPr>
        <p:spPr>
          <a:xfrm>
            <a:off x="9502932" y="3742667"/>
            <a:ext cx="7639671" cy="1712782"/>
          </a:xfrm>
          <a:prstGeom prst="rect">
            <a:avLst/>
          </a:prstGeom>
        </p:spPr>
        <p:txBody>
          <a:bodyPr lIns="0" tIns="0" rIns="0" bIns="0" rtlCol="0" anchor="t">
            <a:spAutoFit/>
          </a:bodyPr>
          <a:lstStyle/>
          <a:p>
            <a:pPr>
              <a:lnSpc>
                <a:spcPts val="2719"/>
              </a:lnSpc>
              <a:spcBef>
                <a:spcPct val="0"/>
              </a:spcBef>
            </a:pPr>
            <a:r>
              <a:rPr lang="en-US" sz="1942">
                <a:solidFill>
                  <a:srgbClr val="293237"/>
                </a:solidFill>
                <a:latin typeface="Open Sans Light"/>
              </a:rPr>
              <a:t>The lymphatic system is a complex network of vessels, nodes, organs, and tissues that plays a vital role in maintaining fluid balance, immune function, and the circulation of various substances throughout the body. It is a critical part of the immune system and has several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38175" cap="sq">
              <a:solidFill>
                <a:srgbClr val="568CCD"/>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2056404" y="3147232"/>
            <a:ext cx="3065813" cy="3561585"/>
            <a:chOff x="0" y="0"/>
            <a:chExt cx="5466080" cy="6350000"/>
          </a:xfrm>
        </p:grpSpPr>
        <p:sp>
          <p:nvSpPr>
            <p:cNvPr id="6" name="Freeform 6"/>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7" name="Freeform 7"/>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t="-2083" b="-2083"/>
              </a:stretch>
            </a:blipFill>
          </p:spPr>
        </p:sp>
        <p:sp>
          <p:nvSpPr>
            <p:cNvPr id="8" name="Freeform 8"/>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9" name="Freeform 9"/>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0" name="Group 10"/>
          <p:cNvGrpSpPr>
            <a:grpSpLocks noChangeAspect="1"/>
          </p:cNvGrpSpPr>
          <p:nvPr/>
        </p:nvGrpSpPr>
        <p:grpSpPr>
          <a:xfrm>
            <a:off x="6943595" y="3138475"/>
            <a:ext cx="3065813" cy="3561585"/>
            <a:chOff x="0" y="0"/>
            <a:chExt cx="5466080" cy="6350000"/>
          </a:xfrm>
        </p:grpSpPr>
        <p:sp>
          <p:nvSpPr>
            <p:cNvPr id="11" name="Freeform 11"/>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12" name="Freeform 12"/>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4131" r="-24131"/>
              </a:stretch>
            </a:blipFill>
          </p:spPr>
        </p:sp>
        <p:sp>
          <p:nvSpPr>
            <p:cNvPr id="13" name="Freeform 13"/>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14" name="Freeform 14"/>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5" name="Group 15"/>
          <p:cNvGrpSpPr>
            <a:grpSpLocks noChangeAspect="1"/>
          </p:cNvGrpSpPr>
          <p:nvPr/>
        </p:nvGrpSpPr>
        <p:grpSpPr>
          <a:xfrm>
            <a:off x="11827647" y="3147232"/>
            <a:ext cx="3065813" cy="3561585"/>
            <a:chOff x="0" y="0"/>
            <a:chExt cx="5466080" cy="6350000"/>
          </a:xfrm>
        </p:grpSpPr>
        <p:sp>
          <p:nvSpPr>
            <p:cNvPr id="16" name="Freeform 16"/>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17" name="Freeform 17"/>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14000" r="-14000"/>
              </a:stretch>
            </a:blipFill>
          </p:spPr>
        </p:sp>
        <p:sp>
          <p:nvSpPr>
            <p:cNvPr id="18" name="Freeform 18"/>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19" name="Freeform 19"/>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20" name="TextBox 20"/>
          <p:cNvSpPr txBox="1"/>
          <p:nvPr/>
        </p:nvSpPr>
        <p:spPr>
          <a:xfrm>
            <a:off x="2056404" y="1433823"/>
            <a:ext cx="6175328"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Components:</a:t>
            </a:r>
          </a:p>
        </p:txBody>
      </p:sp>
      <p:sp>
        <p:nvSpPr>
          <p:cNvPr id="21" name="TextBox 21"/>
          <p:cNvSpPr txBox="1"/>
          <p:nvPr/>
        </p:nvSpPr>
        <p:spPr>
          <a:xfrm>
            <a:off x="2056404" y="6065191"/>
            <a:ext cx="3121874"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Lymphatic Vessels:</a:t>
            </a:r>
          </a:p>
        </p:txBody>
      </p:sp>
      <p:sp>
        <p:nvSpPr>
          <p:cNvPr id="22" name="TextBox 22"/>
          <p:cNvSpPr txBox="1"/>
          <p:nvPr/>
        </p:nvSpPr>
        <p:spPr>
          <a:xfrm>
            <a:off x="2334572" y="6770215"/>
            <a:ext cx="245786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3" name="TextBox 23"/>
          <p:cNvSpPr txBox="1"/>
          <p:nvPr/>
        </p:nvSpPr>
        <p:spPr>
          <a:xfrm>
            <a:off x="2229964" y="7174258"/>
            <a:ext cx="3755825" cy="2343536"/>
          </a:xfrm>
          <a:prstGeom prst="rect">
            <a:avLst/>
          </a:prstGeom>
        </p:spPr>
        <p:txBody>
          <a:bodyPr lIns="0" tIns="0" rIns="0" bIns="0" rtlCol="0" anchor="t">
            <a:spAutoFit/>
          </a:bodyPr>
          <a:lstStyle/>
          <a:p>
            <a:pPr algn="ctr">
              <a:lnSpc>
                <a:spcPts val="2349"/>
              </a:lnSpc>
              <a:spcBef>
                <a:spcPct val="0"/>
              </a:spcBef>
            </a:pPr>
            <a:r>
              <a:rPr lang="en-US" sz="1678">
                <a:solidFill>
                  <a:srgbClr val="293237"/>
                </a:solidFill>
                <a:latin typeface="Open Sans Light"/>
              </a:rPr>
              <a:t>These thin-walled vessels form a network that runs throughout the body, parallel to the circulatory system's blood vessels. Lymphatic vessels collect excess interstitial fluid, which is then called lymph, and transport it towards larger lymphatic vessels and lymph nodes.</a:t>
            </a:r>
          </a:p>
        </p:txBody>
      </p:sp>
      <p:sp>
        <p:nvSpPr>
          <p:cNvPr id="24" name="TextBox 24"/>
          <p:cNvSpPr txBox="1"/>
          <p:nvPr/>
        </p:nvSpPr>
        <p:spPr>
          <a:xfrm>
            <a:off x="6943595" y="5869588"/>
            <a:ext cx="2718693"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Lymph Nodes</a:t>
            </a:r>
          </a:p>
        </p:txBody>
      </p:sp>
      <p:sp>
        <p:nvSpPr>
          <p:cNvPr id="25" name="TextBox 25"/>
          <p:cNvSpPr txBox="1"/>
          <p:nvPr/>
        </p:nvSpPr>
        <p:spPr>
          <a:xfrm>
            <a:off x="11399268" y="5869588"/>
            <a:ext cx="2718693"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Spleen</a:t>
            </a:r>
          </a:p>
        </p:txBody>
      </p:sp>
      <p:sp>
        <p:nvSpPr>
          <p:cNvPr id="26" name="TextBox 26"/>
          <p:cNvSpPr txBox="1"/>
          <p:nvPr/>
        </p:nvSpPr>
        <p:spPr>
          <a:xfrm>
            <a:off x="7290714" y="6770215"/>
            <a:ext cx="165150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7" name="TextBox 27"/>
          <p:cNvSpPr txBox="1"/>
          <p:nvPr/>
        </p:nvSpPr>
        <p:spPr>
          <a:xfrm>
            <a:off x="6799540" y="7358054"/>
            <a:ext cx="4688921" cy="1985468"/>
          </a:xfrm>
          <a:prstGeom prst="rect">
            <a:avLst/>
          </a:prstGeom>
        </p:spPr>
        <p:txBody>
          <a:bodyPr lIns="0" tIns="0" rIns="0" bIns="0" rtlCol="0" anchor="t">
            <a:spAutoFit/>
          </a:bodyPr>
          <a:lstStyle/>
          <a:p>
            <a:pPr algn="ctr">
              <a:lnSpc>
                <a:spcPts val="2285"/>
              </a:lnSpc>
              <a:spcBef>
                <a:spcPct val="0"/>
              </a:spcBef>
            </a:pPr>
            <a:r>
              <a:rPr lang="en-US" sz="1632">
                <a:solidFill>
                  <a:srgbClr val="293237"/>
                </a:solidFill>
                <a:latin typeface="Open Sans Light"/>
              </a:rPr>
              <a:t>Lymph nodes are small, bean-shaped structures distributed throughout the body, usually clustered in regions like the neck, armpits, and groin. They act as filtration and immune activation sites, where lymph is filtered to remove pathogens, dead cells, and debris, while immune cells interact to mount immune responses.</a:t>
            </a:r>
          </a:p>
        </p:txBody>
      </p:sp>
      <p:sp>
        <p:nvSpPr>
          <p:cNvPr id="28" name="TextBox 28"/>
          <p:cNvSpPr txBox="1"/>
          <p:nvPr/>
        </p:nvSpPr>
        <p:spPr>
          <a:xfrm>
            <a:off x="11660099" y="6916785"/>
            <a:ext cx="245786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9" name="TextBox 29"/>
          <p:cNvSpPr txBox="1"/>
          <p:nvPr/>
        </p:nvSpPr>
        <p:spPr>
          <a:xfrm>
            <a:off x="11979635" y="7360174"/>
            <a:ext cx="4149359" cy="1699988"/>
          </a:xfrm>
          <a:prstGeom prst="rect">
            <a:avLst/>
          </a:prstGeom>
        </p:spPr>
        <p:txBody>
          <a:bodyPr lIns="0" tIns="0" rIns="0" bIns="0" rtlCol="0" anchor="t">
            <a:spAutoFit/>
          </a:bodyPr>
          <a:lstStyle/>
          <a:p>
            <a:pPr algn="ctr">
              <a:lnSpc>
                <a:spcPts val="2285"/>
              </a:lnSpc>
              <a:spcBef>
                <a:spcPct val="0"/>
              </a:spcBef>
            </a:pPr>
            <a:r>
              <a:rPr lang="en-US" sz="1632">
                <a:solidFill>
                  <a:srgbClr val="293237"/>
                </a:solidFill>
                <a:latin typeface="Open Sans Light"/>
              </a:rPr>
              <a:t>The spleen is an organ located in the upper left abdomen. It acts as a blood filter and reservoir for immune cells, particularly white blood cells (lymphocytes). It plays a role in monitoring and responding to bloodborne infections.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38175" cap="sq">
              <a:solidFill>
                <a:srgbClr val="568CCD"/>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2056404" y="3147232"/>
            <a:ext cx="3065813" cy="3561585"/>
            <a:chOff x="0" y="0"/>
            <a:chExt cx="5466080" cy="6350000"/>
          </a:xfrm>
        </p:grpSpPr>
        <p:sp>
          <p:nvSpPr>
            <p:cNvPr id="6" name="Freeform 6"/>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7" name="Freeform 7"/>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35257" r="-35257"/>
              </a:stretch>
            </a:blipFill>
          </p:spPr>
        </p:sp>
        <p:sp>
          <p:nvSpPr>
            <p:cNvPr id="8" name="Freeform 8"/>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9" name="Freeform 9"/>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0" name="Group 10"/>
          <p:cNvGrpSpPr>
            <a:grpSpLocks noChangeAspect="1"/>
          </p:cNvGrpSpPr>
          <p:nvPr/>
        </p:nvGrpSpPr>
        <p:grpSpPr>
          <a:xfrm>
            <a:off x="6970056" y="3256255"/>
            <a:ext cx="3065813" cy="3561585"/>
            <a:chOff x="0" y="0"/>
            <a:chExt cx="5466080" cy="6350000"/>
          </a:xfrm>
        </p:grpSpPr>
        <p:sp>
          <p:nvSpPr>
            <p:cNvPr id="11" name="Freeform 11"/>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12" name="Freeform 12"/>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0777" r="-20777"/>
              </a:stretch>
            </a:blipFill>
          </p:spPr>
        </p:sp>
        <p:sp>
          <p:nvSpPr>
            <p:cNvPr id="13" name="Freeform 13"/>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14" name="Freeform 14"/>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5" name="Group 15"/>
          <p:cNvGrpSpPr>
            <a:grpSpLocks noChangeAspect="1"/>
          </p:cNvGrpSpPr>
          <p:nvPr/>
        </p:nvGrpSpPr>
        <p:grpSpPr>
          <a:xfrm>
            <a:off x="11827647" y="3147232"/>
            <a:ext cx="3065813" cy="3561585"/>
            <a:chOff x="0" y="0"/>
            <a:chExt cx="5466080" cy="6350000"/>
          </a:xfrm>
        </p:grpSpPr>
        <p:sp>
          <p:nvSpPr>
            <p:cNvPr id="16" name="Freeform 16"/>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17" name="Freeform 17"/>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t="-2083" b="-2083"/>
              </a:stretch>
            </a:blipFill>
          </p:spPr>
        </p:sp>
        <p:sp>
          <p:nvSpPr>
            <p:cNvPr id="18" name="Freeform 18"/>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19" name="Freeform 19"/>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20" name="TextBox 20"/>
          <p:cNvSpPr txBox="1"/>
          <p:nvPr/>
        </p:nvSpPr>
        <p:spPr>
          <a:xfrm>
            <a:off x="2056404" y="1433823"/>
            <a:ext cx="6175328" cy="1018084"/>
          </a:xfrm>
          <a:prstGeom prst="rect">
            <a:avLst/>
          </a:prstGeom>
        </p:spPr>
        <p:txBody>
          <a:bodyPr lIns="0" tIns="0" rIns="0" bIns="0" rtlCol="0" anchor="t">
            <a:spAutoFit/>
          </a:bodyPr>
          <a:lstStyle/>
          <a:p>
            <a:pPr algn="ctr">
              <a:lnSpc>
                <a:spcPts val="7935"/>
              </a:lnSpc>
            </a:pPr>
            <a:r>
              <a:rPr lang="en-US" sz="5667">
                <a:solidFill>
                  <a:srgbClr val="5062C6"/>
                </a:solidFill>
                <a:latin typeface="Poppins Ultra-Bold"/>
              </a:rPr>
              <a:t>Components:</a:t>
            </a:r>
          </a:p>
        </p:txBody>
      </p:sp>
      <p:sp>
        <p:nvSpPr>
          <p:cNvPr id="21" name="TextBox 21"/>
          <p:cNvSpPr txBox="1"/>
          <p:nvPr/>
        </p:nvSpPr>
        <p:spPr>
          <a:xfrm>
            <a:off x="2056404" y="6065191"/>
            <a:ext cx="3121874"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Thymus:</a:t>
            </a:r>
          </a:p>
        </p:txBody>
      </p:sp>
      <p:sp>
        <p:nvSpPr>
          <p:cNvPr id="22" name="TextBox 22"/>
          <p:cNvSpPr txBox="1"/>
          <p:nvPr/>
        </p:nvSpPr>
        <p:spPr>
          <a:xfrm>
            <a:off x="2334572" y="6770215"/>
            <a:ext cx="245786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3" name="TextBox 23"/>
          <p:cNvSpPr txBox="1"/>
          <p:nvPr/>
        </p:nvSpPr>
        <p:spPr>
          <a:xfrm>
            <a:off x="2229964" y="7174258"/>
            <a:ext cx="3755825" cy="1463009"/>
          </a:xfrm>
          <a:prstGeom prst="rect">
            <a:avLst/>
          </a:prstGeom>
        </p:spPr>
        <p:txBody>
          <a:bodyPr lIns="0" tIns="0" rIns="0" bIns="0" rtlCol="0" anchor="t">
            <a:spAutoFit/>
          </a:bodyPr>
          <a:lstStyle/>
          <a:p>
            <a:pPr algn="ctr">
              <a:lnSpc>
                <a:spcPts val="2349"/>
              </a:lnSpc>
              <a:spcBef>
                <a:spcPct val="0"/>
              </a:spcBef>
            </a:pPr>
            <a:r>
              <a:rPr lang="en-US" sz="1678">
                <a:solidFill>
                  <a:srgbClr val="293237"/>
                </a:solidFill>
                <a:latin typeface="Open Sans Light"/>
              </a:rPr>
              <a:t>The thymus is a gland located in the chest, above the heart. It is crucial for the maturation and development of T lymphocytes (T cells), which are important for cell-mediated immunity.</a:t>
            </a:r>
          </a:p>
        </p:txBody>
      </p:sp>
      <p:sp>
        <p:nvSpPr>
          <p:cNvPr id="24" name="TextBox 24"/>
          <p:cNvSpPr txBox="1"/>
          <p:nvPr/>
        </p:nvSpPr>
        <p:spPr>
          <a:xfrm>
            <a:off x="6830047" y="5869588"/>
            <a:ext cx="3345831" cy="9055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Tonsils and Adenoids: </a:t>
            </a:r>
          </a:p>
        </p:txBody>
      </p:sp>
      <p:sp>
        <p:nvSpPr>
          <p:cNvPr id="25" name="TextBox 25"/>
          <p:cNvSpPr txBox="1"/>
          <p:nvPr/>
        </p:nvSpPr>
        <p:spPr>
          <a:xfrm>
            <a:off x="11966578" y="6065191"/>
            <a:ext cx="2718693"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Peyer's Patches</a:t>
            </a:r>
          </a:p>
        </p:txBody>
      </p:sp>
      <p:sp>
        <p:nvSpPr>
          <p:cNvPr id="26" name="TextBox 26"/>
          <p:cNvSpPr txBox="1"/>
          <p:nvPr/>
        </p:nvSpPr>
        <p:spPr>
          <a:xfrm>
            <a:off x="7290714" y="6770215"/>
            <a:ext cx="165150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7" name="TextBox 27"/>
          <p:cNvSpPr txBox="1"/>
          <p:nvPr/>
        </p:nvSpPr>
        <p:spPr>
          <a:xfrm>
            <a:off x="7290714" y="7360174"/>
            <a:ext cx="3065813" cy="1699988"/>
          </a:xfrm>
          <a:prstGeom prst="rect">
            <a:avLst/>
          </a:prstGeom>
        </p:spPr>
        <p:txBody>
          <a:bodyPr lIns="0" tIns="0" rIns="0" bIns="0" rtlCol="0" anchor="t">
            <a:spAutoFit/>
          </a:bodyPr>
          <a:lstStyle/>
          <a:p>
            <a:pPr algn="ctr">
              <a:lnSpc>
                <a:spcPts val="2285"/>
              </a:lnSpc>
              <a:spcBef>
                <a:spcPct val="0"/>
              </a:spcBef>
            </a:pPr>
            <a:r>
              <a:rPr lang="en-US" sz="1632">
                <a:solidFill>
                  <a:srgbClr val="293237"/>
                </a:solidFill>
                <a:latin typeface="Open Sans Light"/>
              </a:rPr>
              <a:t> These are collections of lymphoid tissue found in the throat and the back of the nasal cavity, respectively. They help protect against respiratory and oral infections.</a:t>
            </a:r>
          </a:p>
        </p:txBody>
      </p:sp>
      <p:sp>
        <p:nvSpPr>
          <p:cNvPr id="28" name="TextBox 28"/>
          <p:cNvSpPr txBox="1"/>
          <p:nvPr/>
        </p:nvSpPr>
        <p:spPr>
          <a:xfrm>
            <a:off x="11660099" y="6916785"/>
            <a:ext cx="2457863" cy="340764"/>
          </a:xfrm>
          <a:prstGeom prst="rect">
            <a:avLst/>
          </a:prstGeom>
        </p:spPr>
        <p:txBody>
          <a:bodyPr lIns="0" tIns="0" rIns="0" bIns="0" rtlCol="0" anchor="t">
            <a:spAutoFit/>
          </a:bodyPr>
          <a:lstStyle/>
          <a:p>
            <a:pPr algn="ctr">
              <a:lnSpc>
                <a:spcPts val="2742"/>
              </a:lnSpc>
            </a:pPr>
            <a:r>
              <a:rPr lang="en-US" sz="1959">
                <a:solidFill>
                  <a:srgbClr val="568CCD"/>
                </a:solidFill>
                <a:latin typeface="Open Sans Bold"/>
              </a:rPr>
              <a:t>Description</a:t>
            </a:r>
          </a:p>
        </p:txBody>
      </p:sp>
      <p:sp>
        <p:nvSpPr>
          <p:cNvPr id="29" name="TextBox 29"/>
          <p:cNvSpPr txBox="1"/>
          <p:nvPr/>
        </p:nvSpPr>
        <p:spPr>
          <a:xfrm>
            <a:off x="11979635" y="7360174"/>
            <a:ext cx="4678533" cy="1699988"/>
          </a:xfrm>
          <a:prstGeom prst="rect">
            <a:avLst/>
          </a:prstGeom>
        </p:spPr>
        <p:txBody>
          <a:bodyPr lIns="0" tIns="0" rIns="0" bIns="0" rtlCol="0" anchor="t">
            <a:spAutoFit/>
          </a:bodyPr>
          <a:lstStyle/>
          <a:p>
            <a:pPr algn="ctr">
              <a:lnSpc>
                <a:spcPts val="2285"/>
              </a:lnSpc>
              <a:spcBef>
                <a:spcPct val="0"/>
              </a:spcBef>
            </a:pPr>
            <a:r>
              <a:rPr lang="en-US" sz="1632">
                <a:solidFill>
                  <a:srgbClr val="293237"/>
                </a:solidFill>
                <a:latin typeface="Open Sans Light"/>
              </a:rPr>
              <a:t>Peyer's Patches and Mucosa-Associated Lymphoid Tissue (MALT): These are lymphoid tissues found in the mucous membranes of the gastrointestinal and respiratory tracts. They play a role in immune responses against pathogens that enter the body through these routes.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38175" cap="sq">
              <a:solidFill>
                <a:srgbClr val="568CCD"/>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95400" y="625723"/>
            <a:ext cx="6175328" cy="963341"/>
          </a:xfrm>
          <a:prstGeom prst="rect">
            <a:avLst/>
          </a:prstGeom>
        </p:spPr>
        <p:txBody>
          <a:bodyPr lIns="0" tIns="0" rIns="0" bIns="0" rtlCol="0" anchor="t">
            <a:spAutoFit/>
          </a:bodyPr>
          <a:lstStyle/>
          <a:p>
            <a:pPr algn="ctr">
              <a:lnSpc>
                <a:spcPts val="7935"/>
              </a:lnSpc>
            </a:pPr>
            <a:r>
              <a:rPr lang="en-US" sz="5667" dirty="0">
                <a:solidFill>
                  <a:srgbClr val="5062C6"/>
                </a:solidFill>
                <a:latin typeface="Poppins Ultra-Bold"/>
              </a:rPr>
              <a:t>Flow:</a:t>
            </a:r>
          </a:p>
        </p:txBody>
      </p:sp>
      <p:pic>
        <p:nvPicPr>
          <p:cNvPr id="30" name="Picture 2" descr="D:\digital_content\chapt14\art_library\color_art_library\14_05.jpg">
            <a:extLst>
              <a:ext uri="{FF2B5EF4-FFF2-40B4-BE49-F238E27FC236}">
                <a16:creationId xmlns:a16="http://schemas.microsoft.com/office/drawing/2014/main" id="{28A36A05-1016-4C2A-87CA-DE32BF2339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67" t="2983" r="25834" b="350"/>
          <a:stretch/>
        </p:blipFill>
        <p:spPr bwMode="auto">
          <a:xfrm>
            <a:off x="685800" y="1870413"/>
            <a:ext cx="5562828" cy="79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20-01_LymphCapilrs_1.jpg                                       000163BEMacintosh HD                   ABA78158:">
            <a:extLst>
              <a:ext uri="{FF2B5EF4-FFF2-40B4-BE49-F238E27FC236}">
                <a16:creationId xmlns:a16="http://schemas.microsoft.com/office/drawing/2014/main" id="{9563AE1D-D748-4148-841F-557D27B31F8D}"/>
              </a:ext>
            </a:extLst>
          </p:cNvPr>
          <p:cNvPicPr preferRelativeResize="0">
            <a:picLocks noChangeAspect="1" noChangeArrowheads="1"/>
          </p:cNvPicPr>
          <p:nvPr/>
        </p:nvPicPr>
        <p:blipFill>
          <a:blip r:embed="rId3" r:link="rId4">
            <a:extLst>
              <a:ext uri="{28A0092B-C50C-407E-A947-70E740481C1C}">
                <a14:useLocalDpi xmlns:a14="http://schemas.microsoft.com/office/drawing/2010/main" val="0"/>
              </a:ext>
            </a:extLst>
          </a:blip>
          <a:srcRect b="4422"/>
          <a:stretch>
            <a:fillRect/>
          </a:stretch>
        </p:blipFill>
        <p:spPr bwMode="auto">
          <a:xfrm>
            <a:off x="6623690" y="1870413"/>
            <a:ext cx="10587963" cy="79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74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38175" cap="sq">
              <a:solidFill>
                <a:srgbClr val="568CCD"/>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95400" y="625723"/>
            <a:ext cx="6175328" cy="963341"/>
          </a:xfrm>
          <a:prstGeom prst="rect">
            <a:avLst/>
          </a:prstGeom>
        </p:spPr>
        <p:txBody>
          <a:bodyPr lIns="0" tIns="0" rIns="0" bIns="0" rtlCol="0" anchor="t">
            <a:spAutoFit/>
          </a:bodyPr>
          <a:lstStyle/>
          <a:p>
            <a:pPr algn="ctr">
              <a:lnSpc>
                <a:spcPts val="7935"/>
              </a:lnSpc>
            </a:pPr>
            <a:r>
              <a:rPr lang="en-US" sz="5667" dirty="0">
                <a:solidFill>
                  <a:srgbClr val="5062C6"/>
                </a:solidFill>
                <a:latin typeface="Poppins Ultra-Bold"/>
              </a:rPr>
              <a:t>Flow:</a:t>
            </a:r>
          </a:p>
        </p:txBody>
      </p:sp>
      <p:pic>
        <p:nvPicPr>
          <p:cNvPr id="30" name="Picture 2" descr="D:\digital_content\chapt14\art_library\color_art_library\14_05.jpg">
            <a:extLst>
              <a:ext uri="{FF2B5EF4-FFF2-40B4-BE49-F238E27FC236}">
                <a16:creationId xmlns:a16="http://schemas.microsoft.com/office/drawing/2014/main" id="{28A36A05-1016-4C2A-87CA-DE32BF2339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67" t="2983" r="25834" b="350"/>
          <a:stretch/>
        </p:blipFill>
        <p:spPr bwMode="auto">
          <a:xfrm>
            <a:off x="685800" y="1870413"/>
            <a:ext cx="5562828" cy="79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淋巴系">
            <a:extLst>
              <a:ext uri="{FF2B5EF4-FFF2-40B4-BE49-F238E27FC236}">
                <a16:creationId xmlns:a16="http://schemas.microsoft.com/office/drawing/2014/main" id="{2CE3D7B1-E8F0-4693-9A14-3656003E5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204" y="1832312"/>
            <a:ext cx="5996461" cy="79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毛细淋巴管">
            <a:hlinkClick r:id="" action="ppaction://noaction"/>
            <a:extLst>
              <a:ext uri="{FF2B5EF4-FFF2-40B4-BE49-F238E27FC236}">
                <a16:creationId xmlns:a16="http://schemas.microsoft.com/office/drawing/2014/main" id="{485275D3-904D-4034-83C0-74CE3906233F}"/>
              </a:ext>
            </a:extLst>
          </p:cNvPr>
          <p:cNvPicPr>
            <a:picLocks noChangeAspect="1" noChangeArrowheads="1"/>
          </p:cNvPicPr>
          <p:nvPr/>
        </p:nvPicPr>
        <p:blipFill>
          <a:blip r:embed="rId4">
            <a:lum bright="-6000" contrast="12000"/>
            <a:extLst>
              <a:ext uri="{28A0092B-C50C-407E-A947-70E740481C1C}">
                <a14:useLocalDpi xmlns:a14="http://schemas.microsoft.com/office/drawing/2010/main" val="0"/>
              </a:ext>
            </a:extLst>
          </a:blip>
          <a:srcRect/>
          <a:stretch>
            <a:fillRect/>
          </a:stretch>
        </p:blipFill>
        <p:spPr bwMode="auto">
          <a:xfrm>
            <a:off x="12573000" y="625723"/>
            <a:ext cx="3879001"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毛细淋巴管1">
            <a:extLst>
              <a:ext uri="{FF2B5EF4-FFF2-40B4-BE49-F238E27FC236}">
                <a16:creationId xmlns:a16="http://schemas.microsoft.com/office/drawing/2014/main" id="{06EB045A-B56D-4ABE-8D5F-122744C8E332}"/>
              </a:ext>
            </a:extLst>
          </p:cNvPr>
          <p:cNvPicPr>
            <a:picLocks noChangeAspect="1" noChangeArrowheads="1"/>
          </p:cNvPicPr>
          <p:nvPr/>
        </p:nvPicPr>
        <p:blipFill>
          <a:blip r:embed="rId5">
            <a:lum bright="-6000" contrast="18000"/>
            <a:extLst>
              <a:ext uri="{28A0092B-C50C-407E-A947-70E740481C1C}">
                <a14:useLocalDpi xmlns:a14="http://schemas.microsoft.com/office/drawing/2010/main" val="0"/>
              </a:ext>
            </a:extLst>
          </a:blip>
          <a:srcRect/>
          <a:stretch>
            <a:fillRect/>
          </a:stretch>
        </p:blipFill>
        <p:spPr bwMode="auto">
          <a:xfrm>
            <a:off x="13077862" y="5445850"/>
            <a:ext cx="3473424" cy="49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74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1250</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Sans Bold</vt:lpstr>
      <vt:lpstr>Poppins Ultra-Bold</vt:lpstr>
      <vt:lpstr>Open Sans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Immune System</dc:title>
  <cp:lastModifiedBy>Gulzaman Khan</cp:lastModifiedBy>
  <cp:revision>6</cp:revision>
  <dcterms:created xsi:type="dcterms:W3CDTF">2006-08-16T00:00:00Z</dcterms:created>
  <dcterms:modified xsi:type="dcterms:W3CDTF">2023-11-08T04:21:52Z</dcterms:modified>
  <dc:identifier>DAFzgqqReAw</dc:identifier>
</cp:coreProperties>
</file>